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theme/themeOverride3.xml" ContentType="application/vnd.openxmlformats-officedocument.themeOverr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theme/themeOverride5.xml" ContentType="application/vnd.openxmlformats-officedocument.themeOverride+xml"/>
  <Override PartName="/ppt/notesSlides/notesSlide14.xml" ContentType="application/vnd.openxmlformats-officedocument.presentationml.notesSlide+xml"/>
  <Override PartName="/ppt/theme/themeOverride6.xml" ContentType="application/vnd.openxmlformats-officedocument.themeOverride+xml"/>
  <Override PartName="/ppt/notesSlides/notesSlide15.xml" ContentType="application/vnd.openxmlformats-officedocument.presentationml.notesSlide+xml"/>
  <Override PartName="/ppt/theme/themeOverride7.xml" ContentType="application/vnd.openxmlformats-officedocument.themeOverride+xml"/>
  <Override PartName="/ppt/notesSlides/notesSlide16.xml" ContentType="application/vnd.openxmlformats-officedocument.presentationml.notesSlide+xml"/>
  <Override PartName="/ppt/theme/themeOverride8.xml" ContentType="application/vnd.openxmlformats-officedocument.themeOverride+xml"/>
  <Override PartName="/ppt/notesSlides/notesSlide17.xml" ContentType="application/vnd.openxmlformats-officedocument.presentationml.notesSlide+xml"/>
  <Override PartName="/ppt/theme/themeOverride9.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heme/themeOverride11.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12.xml" ContentType="application/vnd.openxmlformats-officedocument.themeOverride+xml"/>
  <Override PartName="/ppt/notesSlides/notesSlide29.xml" ContentType="application/vnd.openxmlformats-officedocument.presentationml.notesSlide+xml"/>
  <Override PartName="/ppt/theme/themeOverride13.xml" ContentType="application/vnd.openxmlformats-officedocument.themeOverride+xml"/>
  <Override PartName="/ppt/notesSlides/notesSlide30.xml" ContentType="application/vnd.openxmlformats-officedocument.presentationml.notesSlide+xml"/>
  <Override PartName="/ppt/theme/themeOverride14.xml" ContentType="application/vnd.openxmlformats-officedocument.themeOverride+xml"/>
  <Override PartName="/ppt/notesSlides/notesSlide31.xml" ContentType="application/vnd.openxmlformats-officedocument.presentationml.notesSlide+xml"/>
  <Override PartName="/ppt/theme/themeOverride15.xml" ContentType="application/vnd.openxmlformats-officedocument.themeOverride+xml"/>
  <Override PartName="/ppt/notesSlides/notesSlide32.xml" ContentType="application/vnd.openxmlformats-officedocument.presentationml.notesSlide+xml"/>
  <Override PartName="/ppt/theme/themeOverride16.xml" ContentType="application/vnd.openxmlformats-officedocument.themeOverride+xml"/>
  <Override PartName="/ppt/notesSlides/notesSlide33.xml" ContentType="application/vnd.openxmlformats-officedocument.presentationml.notesSlide+xml"/>
  <Override PartName="/ppt/theme/themeOverride17.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261" r:id="rId3"/>
    <p:sldId id="299" r:id="rId4"/>
    <p:sldId id="270" r:id="rId5"/>
    <p:sldId id="272" r:id="rId6"/>
    <p:sldId id="267" r:id="rId7"/>
    <p:sldId id="268" r:id="rId8"/>
    <p:sldId id="259" r:id="rId9"/>
    <p:sldId id="271" r:id="rId10"/>
    <p:sldId id="290" r:id="rId11"/>
    <p:sldId id="291" r:id="rId12"/>
    <p:sldId id="276" r:id="rId13"/>
    <p:sldId id="292" r:id="rId14"/>
    <p:sldId id="279" r:id="rId15"/>
    <p:sldId id="277" r:id="rId16"/>
    <p:sldId id="280" r:id="rId17"/>
    <p:sldId id="282" r:id="rId18"/>
    <p:sldId id="281" r:id="rId19"/>
    <p:sldId id="301" r:id="rId20"/>
    <p:sldId id="285" r:id="rId21"/>
    <p:sldId id="286" r:id="rId22"/>
    <p:sldId id="287" r:id="rId23"/>
    <p:sldId id="300" r:id="rId24"/>
    <p:sldId id="288" r:id="rId25"/>
    <p:sldId id="289" r:id="rId26"/>
    <p:sldId id="274" r:id="rId27"/>
    <p:sldId id="273" r:id="rId28"/>
    <p:sldId id="278" r:id="rId29"/>
    <p:sldId id="275" r:id="rId30"/>
    <p:sldId id="293" r:id="rId31"/>
    <p:sldId id="294" r:id="rId32"/>
    <p:sldId id="295" r:id="rId33"/>
    <p:sldId id="296" r:id="rId34"/>
    <p:sldId id="297" r:id="rId35"/>
    <p:sldId id="298" r:id="rId36"/>
    <p:sldId id="269" r:id="rId37"/>
    <p:sldId id="284" r:id="rId38"/>
    <p:sldId id="262" r:id="rId39"/>
    <p:sldId id="263" r:id="rId40"/>
    <p:sldId id="264" r:id="rId41"/>
    <p:sldId id="265" r:id="rId42"/>
    <p:sldId id="266" r:id="rId43"/>
    <p:sldId id="283" r:id="rId4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5FAF"/>
    <a:srgbClr val="3366FF"/>
    <a:srgbClr val="000058"/>
    <a:srgbClr val="EAEAEA"/>
    <a:srgbClr val="DDDDDD"/>
    <a:srgbClr val="3333FF"/>
    <a:srgbClr val="FFFFCC"/>
    <a:srgbClr val="4940F6"/>
    <a:srgbClr val="295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66" autoAdjust="0"/>
  </p:normalViewPr>
  <p:slideViewPr>
    <p:cSldViewPr>
      <p:cViewPr>
        <p:scale>
          <a:sx n="70" d="100"/>
          <a:sy n="70" d="100"/>
        </p:scale>
        <p:origin x="-1810" y="-58"/>
      </p:cViewPr>
      <p:guideLst>
        <p:guide orient="horz" pos="2160"/>
        <p:guide pos="2880"/>
      </p:guideLst>
    </p:cSldViewPr>
  </p:slideViewPr>
  <p:notesTextViewPr>
    <p:cViewPr>
      <p:scale>
        <a:sx n="1" d="1"/>
        <a:sy n="1" d="1"/>
      </p:scale>
      <p:origin x="0" y="0"/>
    </p:cViewPr>
  </p:notesTextViewPr>
  <p:sorterViewPr>
    <p:cViewPr>
      <p:scale>
        <a:sx n="100" d="100"/>
        <a:sy n="100" d="100"/>
      </p:scale>
      <p:origin x="0" y="1788"/>
    </p:cViewPr>
  </p:sorterViewPr>
  <p:notesViewPr>
    <p:cSldViewPr>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D32E59-63A2-491B-B5B5-7CD3A40C2C05}" type="datetimeFigureOut">
              <a:rPr lang="de-DE" smtClean="0"/>
              <a:t>18.10.2016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8B35A0-6B30-43C3-A7AA-1A24E41A3FC9}" type="slidenum">
              <a:rPr lang="de-DE" smtClean="0"/>
              <a:t>‹Nr.›</a:t>
            </a:fld>
            <a:endParaRPr lang="de-DE"/>
          </a:p>
        </p:txBody>
      </p:sp>
    </p:spTree>
    <p:extLst>
      <p:ext uri="{BB962C8B-B14F-4D97-AF65-F5344CB8AC3E}">
        <p14:creationId xmlns:p14="http://schemas.microsoft.com/office/powerpoint/2010/main" val="2964403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Winter lassen sich am Futterhäuschen viele Vogelarten kinderleicht beobachten. Doch wer sind die gefiederten Besucher?</a:t>
            </a:r>
          </a:p>
          <a:p>
            <a:r>
              <a:rPr lang="de-DE" dirty="0" smtClean="0"/>
              <a:t>Welche</a:t>
            </a:r>
            <a:r>
              <a:rPr lang="de-DE" baseline="0" dirty="0" smtClean="0"/>
              <a:t> Wintervogelarten kennt ihr?</a:t>
            </a:r>
            <a:endParaRPr lang="de-DE" dirty="0" smtClean="0"/>
          </a:p>
          <a:p>
            <a:endParaRPr lang="de-DE" dirty="0" smtClean="0"/>
          </a:p>
          <a:p>
            <a:r>
              <a:rPr lang="de-DE" dirty="0" smtClean="0"/>
              <a:t>Foto: Kohlmeisen am Futterplatz. Kohlmeisen haben eine gelbe Brust und eine schwarze Kappe.</a:t>
            </a:r>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2</a:t>
            </a:fld>
            <a:endParaRPr lang="de-DE" dirty="0"/>
          </a:p>
        </p:txBody>
      </p:sp>
    </p:spTree>
    <p:extLst>
      <p:ext uri="{BB962C8B-B14F-4D97-AF65-F5344CB8AC3E}">
        <p14:creationId xmlns:p14="http://schemas.microsoft.com/office/powerpoint/2010/main" val="1678544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8) hinter dem richtigen Vogelnamen in deinem Heft!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11</a:t>
            </a:fld>
            <a:endParaRPr lang="de-DE"/>
          </a:p>
        </p:txBody>
      </p:sp>
    </p:spTree>
    <p:extLst>
      <p:ext uri="{BB962C8B-B14F-4D97-AF65-F5344CB8AC3E}">
        <p14:creationId xmlns:p14="http://schemas.microsoft.com/office/powerpoint/2010/main" val="119596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9) hinter dem richtigen Vogelnamen in deinem Heft!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12</a:t>
            </a:fld>
            <a:endParaRPr lang="de-DE"/>
          </a:p>
        </p:txBody>
      </p:sp>
    </p:spTree>
    <p:extLst>
      <p:ext uri="{BB962C8B-B14F-4D97-AF65-F5344CB8AC3E}">
        <p14:creationId xmlns:p14="http://schemas.microsoft.com/office/powerpoint/2010/main" val="2607811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10) hinter dem richtigen Vogelnamen in deinem Heft!</a:t>
            </a:r>
          </a:p>
          <a:p>
            <a:endParaRPr lang="de-DE" b="0" u="sng" dirty="0"/>
          </a:p>
        </p:txBody>
      </p:sp>
      <p:sp>
        <p:nvSpPr>
          <p:cNvPr id="4" name="Foliennummernplatzhalter 3"/>
          <p:cNvSpPr>
            <a:spLocks noGrp="1"/>
          </p:cNvSpPr>
          <p:nvPr>
            <p:ph type="sldNum" sz="quarter" idx="10"/>
          </p:nvPr>
        </p:nvSpPr>
        <p:spPr/>
        <p:txBody>
          <a:bodyPr/>
          <a:lstStyle/>
          <a:p>
            <a:fld id="{608B35A0-6B30-43C3-A7AA-1A24E41A3FC9}" type="slidenum">
              <a:rPr lang="de-DE" smtClean="0"/>
              <a:t>13</a:t>
            </a:fld>
            <a:endParaRPr lang="de-DE"/>
          </a:p>
        </p:txBody>
      </p:sp>
    </p:spTree>
    <p:extLst>
      <p:ext uri="{BB962C8B-B14F-4D97-AF65-F5344CB8AC3E}">
        <p14:creationId xmlns:p14="http://schemas.microsoft.com/office/powerpoint/2010/main" val="1281001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11) hinter dem richtigen Vogelnamen in deinem Heft!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14</a:t>
            </a:fld>
            <a:endParaRPr lang="de-DE"/>
          </a:p>
        </p:txBody>
      </p:sp>
    </p:spTree>
    <p:extLst>
      <p:ext uri="{BB962C8B-B14F-4D97-AF65-F5344CB8AC3E}">
        <p14:creationId xmlns:p14="http://schemas.microsoft.com/office/powerpoint/2010/main" val="3752697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12) hinter dem richtigen Vogelnamen in deinem Heft!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15</a:t>
            </a:fld>
            <a:endParaRPr lang="de-DE"/>
          </a:p>
        </p:txBody>
      </p:sp>
    </p:spTree>
    <p:extLst>
      <p:ext uri="{BB962C8B-B14F-4D97-AF65-F5344CB8AC3E}">
        <p14:creationId xmlns:p14="http://schemas.microsoft.com/office/powerpoint/2010/main" val="2966438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13) hinter dem richtigen Vogelnamen in deinem Heft!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16</a:t>
            </a:fld>
            <a:endParaRPr lang="de-DE"/>
          </a:p>
        </p:txBody>
      </p:sp>
    </p:spTree>
    <p:extLst>
      <p:ext uri="{BB962C8B-B14F-4D97-AF65-F5344CB8AC3E}">
        <p14:creationId xmlns:p14="http://schemas.microsoft.com/office/powerpoint/2010/main" val="4015121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14) hinter dem richtigen Vogelnamen in deinem Heft!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17</a:t>
            </a:fld>
            <a:endParaRPr lang="de-DE"/>
          </a:p>
        </p:txBody>
      </p:sp>
    </p:spTree>
    <p:extLst>
      <p:ext uri="{BB962C8B-B14F-4D97-AF65-F5344CB8AC3E}">
        <p14:creationId xmlns:p14="http://schemas.microsoft.com/office/powerpoint/2010/main" val="331314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15) hinter dem richtigen Vogelnamen in deinem Heft!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18</a:t>
            </a:fld>
            <a:endParaRPr lang="de-DE"/>
          </a:p>
        </p:txBody>
      </p:sp>
    </p:spTree>
    <p:extLst>
      <p:ext uri="{BB962C8B-B14F-4D97-AF65-F5344CB8AC3E}">
        <p14:creationId xmlns:p14="http://schemas.microsoft.com/office/powerpoint/2010/main" val="22915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19</a:t>
            </a:fld>
            <a:endParaRPr lang="de-DE"/>
          </a:p>
        </p:txBody>
      </p:sp>
    </p:spTree>
    <p:extLst>
      <p:ext uri="{BB962C8B-B14F-4D97-AF65-F5344CB8AC3E}">
        <p14:creationId xmlns:p14="http://schemas.microsoft.com/office/powerpoint/2010/main" val="22915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Buchfinken</a:t>
            </a:r>
            <a:r>
              <a:rPr lang="de-DE" b="1" baseline="0" dirty="0" smtClean="0"/>
              <a:t> tragen prächtige Farben</a:t>
            </a:r>
            <a:r>
              <a:rPr lang="de-DE" baseline="0" dirty="0" smtClean="0"/>
              <a:t>.</a:t>
            </a:r>
            <a:r>
              <a:rPr lang="de-DE" dirty="0" smtClean="0"/>
              <a:t> Das Männchen hat</a:t>
            </a:r>
            <a:r>
              <a:rPr lang="de-DE" baseline="0" dirty="0" smtClean="0"/>
              <a:t> eine weinrote Unterseite, weiße Flügelspitzen und auf dem Kopf und am Hals ist er schieferblau. Die Weibchen sind eher olivbraun und unten etwas heller. Der Buchfink mag sehr gerne Samen und Körner. </a:t>
            </a:r>
            <a:r>
              <a:rPr lang="de-DE" b="1" baseline="0" dirty="0" smtClean="0"/>
              <a:t>Vor allem mag er Bucheckern, daher seine Namensgebung. </a:t>
            </a:r>
            <a:r>
              <a:rPr lang="de-DE" baseline="0" dirty="0" smtClean="0"/>
              <a:t>Im Sommer frisst er überwiegend tierische Nahrung, wie z.B. Insekten, Spinnen und Larven. Damit füttert er auch seine Nestlinge, die eiweißreiche Nahrung benötigen, um gesund heranzuwachsen. Der bevorzugte Lebensraum des Buchfinken sind lichte Laub- und Mischwälder, sowie Parks und Gärten. Der Buchfink legt vier bis sechs Eier. Das dickwandige Nest besteht aus Wurzeln, Rindenfasern, Halmen, Moosen und Flechten. Die Jungen schlüpfen nach ca. zwei Wochen und nach weiteren zwei Wochen sind sie flügge. Sein Kontaktruf ist ein lautes „pink </a:t>
            </a:r>
            <a:r>
              <a:rPr lang="de-DE" baseline="0" dirty="0" err="1" smtClean="0"/>
              <a:t>pink</a:t>
            </a:r>
            <a:r>
              <a:rPr lang="de-DE" baseline="0" dirty="0" smtClean="0"/>
              <a:t>“ und sein </a:t>
            </a:r>
            <a:r>
              <a:rPr lang="de-DE" baseline="0" dirty="0" err="1" smtClean="0"/>
              <a:t>Flugruf</a:t>
            </a:r>
            <a:r>
              <a:rPr lang="de-DE" baseline="0" dirty="0" smtClean="0"/>
              <a:t> ein gedämpftes „</a:t>
            </a:r>
            <a:r>
              <a:rPr lang="de-DE" baseline="0" dirty="0" err="1" smtClean="0"/>
              <a:t>jüp</a:t>
            </a:r>
            <a:r>
              <a:rPr lang="de-DE" baseline="0" dirty="0" smtClean="0"/>
              <a:t> </a:t>
            </a:r>
            <a:r>
              <a:rPr lang="de-DE" baseline="0" dirty="0" err="1" smtClean="0"/>
              <a:t>jüp</a:t>
            </a:r>
            <a:r>
              <a:rPr lang="de-DE" baseline="0" dirty="0" smtClean="0"/>
              <a:t>“. Buchfinken sind teilweise Standvögel, teilweise auch Zugvögel. Buchfinken-Männchen bleiben im Winter in Bayern und können somit im Frühjahr die besten Brutplätze einnehmen. Junge Vögel und Weibchen ziehen in das Mittelmeergebiet, wo die Wintermonate milder sind.</a:t>
            </a:r>
            <a:endParaRPr lang="de-DE" b="0" dirty="0">
              <a:solidFill>
                <a:srgbClr val="FF0000"/>
              </a:solidFill>
            </a:endParaRPr>
          </a:p>
        </p:txBody>
      </p:sp>
      <p:sp>
        <p:nvSpPr>
          <p:cNvPr id="4" name="Foliennummernplatzhalter 3"/>
          <p:cNvSpPr>
            <a:spLocks noGrp="1"/>
          </p:cNvSpPr>
          <p:nvPr>
            <p:ph type="sldNum" sz="quarter" idx="10"/>
          </p:nvPr>
        </p:nvSpPr>
        <p:spPr/>
        <p:txBody>
          <a:bodyPr/>
          <a:lstStyle/>
          <a:p>
            <a:fld id="{608B35A0-6B30-43C3-A7AA-1A24E41A3FC9}" type="slidenum">
              <a:rPr lang="de-DE" smtClean="0"/>
              <a:t>20</a:t>
            </a:fld>
            <a:endParaRPr lang="de-DE"/>
          </a:p>
        </p:txBody>
      </p:sp>
    </p:spTree>
    <p:extLst>
      <p:ext uri="{BB962C8B-B14F-4D97-AF65-F5344CB8AC3E}">
        <p14:creationId xmlns:p14="http://schemas.microsoft.com/office/powerpoint/2010/main" val="359562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none" dirty="0" smtClean="0"/>
              <a:t>Das Vogel-Quizz</a:t>
            </a:r>
          </a:p>
          <a:p>
            <a:r>
              <a:rPr lang="de-DE" b="0" dirty="0" smtClean="0"/>
              <a:t>Die Namen der Wintervogelarten werden vorgeben (diese Folie zeigen oder Tafelanschrieb). Die Schüler übertragen die</a:t>
            </a:r>
            <a:r>
              <a:rPr lang="de-DE" b="0" baseline="0" dirty="0" smtClean="0"/>
              <a:t> Namen in ihr Heft.</a:t>
            </a:r>
            <a:endParaRPr lang="de-DE"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Anschließend werden die Bilder gezeigt.</a:t>
            </a:r>
            <a:r>
              <a:rPr lang="de-DE" b="0" baseline="0" dirty="0" smtClean="0"/>
              <a:t> Die Schüler notieren neben jedem Vogelnamen die richtige Bildnummer.</a:t>
            </a:r>
          </a:p>
          <a:p>
            <a:pPr marL="0" marR="0" indent="0" algn="l" defTabSz="914400" rtl="0" eaLnBrk="1" fontAlgn="auto" latinLnBrk="0" hangingPunct="1">
              <a:lnSpc>
                <a:spcPct val="100000"/>
              </a:lnSpc>
              <a:spcBef>
                <a:spcPts val="0"/>
              </a:spcBef>
              <a:spcAft>
                <a:spcPts val="0"/>
              </a:spcAft>
              <a:buClrTx/>
              <a:buSzTx/>
              <a:buFontTx/>
              <a:buNone/>
              <a:tabLst/>
              <a:defRPr/>
            </a:pPr>
            <a:r>
              <a:rPr lang="de-DE" b="0" baseline="0" dirty="0" smtClean="0"/>
              <a:t>Je nach Alter und Kenntnisstand empfiehlt es sich, 6-8 Vogelarten auszuwählen. Die acht Arten in der linken Spalte sind so zusammengestellt, dass sie auch alleine verwendet werden können.</a:t>
            </a:r>
          </a:p>
          <a:p>
            <a:pPr marL="0" marR="0" indent="0" algn="l" defTabSz="914400" rtl="0" eaLnBrk="1" fontAlgn="auto" latinLnBrk="0" hangingPunct="1">
              <a:lnSpc>
                <a:spcPct val="100000"/>
              </a:lnSpc>
              <a:spcBef>
                <a:spcPts val="0"/>
              </a:spcBef>
              <a:spcAft>
                <a:spcPts val="0"/>
              </a:spcAft>
              <a:buClrTx/>
              <a:buSzTx/>
              <a:buFontTx/>
              <a:buNone/>
              <a:tabLst/>
              <a:defRPr/>
            </a:pPr>
            <a:r>
              <a:rPr lang="de-DE"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1"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3</a:t>
            </a:fld>
            <a:endParaRPr lang="de-DE" dirty="0"/>
          </a:p>
        </p:txBody>
      </p:sp>
    </p:spTree>
    <p:extLst>
      <p:ext uri="{BB962C8B-B14F-4D97-AF65-F5344CB8AC3E}">
        <p14:creationId xmlns:p14="http://schemas.microsoft.com/office/powerpoint/2010/main" val="1678544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Der </a:t>
            </a:r>
            <a:r>
              <a:rPr lang="de-DE" sz="1200" b="1" kern="1200" dirty="0" err="1" smtClean="0">
                <a:solidFill>
                  <a:schemeClr val="tx1"/>
                </a:solidFill>
                <a:effectLst/>
                <a:latin typeface="+mn-lt"/>
                <a:ea typeface="+mn-ea"/>
                <a:cs typeface="+mn-cs"/>
              </a:rPr>
              <a:t>Bergfink</a:t>
            </a:r>
            <a:r>
              <a:rPr lang="de-DE" sz="1200" b="1" kern="1200" dirty="0" smtClean="0">
                <a:solidFill>
                  <a:schemeClr val="tx1"/>
                </a:solidFill>
                <a:effectLst/>
                <a:latin typeface="+mn-lt"/>
                <a:ea typeface="+mn-ea"/>
                <a:cs typeface="+mn-cs"/>
              </a:rPr>
              <a:t> kommt nur als Wintergast nach Bayern. </a:t>
            </a:r>
            <a:r>
              <a:rPr lang="de-DE" sz="1200" kern="1200" dirty="0" smtClean="0">
                <a:solidFill>
                  <a:schemeClr val="tx1"/>
                </a:solidFill>
                <a:effectLst/>
                <a:latin typeface="+mn-lt"/>
                <a:ea typeface="+mn-ea"/>
                <a:cs typeface="+mn-cs"/>
              </a:rPr>
              <a:t>Im Sommer lebt er im Norden Europas und Asiens, wo er in Nadel-, Misch- und Laubwäldern brütet. Das Nest wird vom Weibchen auf einem Ast in Büschen oder Bäumen erbaut. Es ähnelt einem Buchfinkennest, ist aber größer und weniger sorgfältig gebaut. Man erkennt den </a:t>
            </a:r>
            <a:r>
              <a:rPr lang="de-DE" sz="1200" kern="1200" dirty="0" err="1" smtClean="0">
                <a:solidFill>
                  <a:schemeClr val="tx1"/>
                </a:solidFill>
                <a:effectLst/>
                <a:latin typeface="+mn-lt"/>
                <a:ea typeface="+mn-ea"/>
                <a:cs typeface="+mn-cs"/>
              </a:rPr>
              <a:t>Bergfink</a:t>
            </a:r>
            <a:r>
              <a:rPr lang="de-DE" sz="1200" kern="1200" dirty="0" smtClean="0">
                <a:solidFill>
                  <a:schemeClr val="tx1"/>
                </a:solidFill>
                <a:effectLst/>
                <a:latin typeface="+mn-lt"/>
                <a:ea typeface="+mn-ea"/>
                <a:cs typeface="+mn-cs"/>
              </a:rPr>
              <a:t> an den orangenen Schultern und dem weißen Bauch. Das attraktive Männchen hat einen tief blauschwarzen Kopf und ist durch die Orangefärbung an Kinn, Kehle, Brust und Schultern unverwechselbar. Beim Weibchen hingegen sind Oberkopf und Vorderrücken beige. </a:t>
            </a:r>
            <a:r>
              <a:rPr lang="de-DE" sz="1200" b="1" kern="1200" dirty="0" smtClean="0">
                <a:solidFill>
                  <a:schemeClr val="tx1"/>
                </a:solidFill>
                <a:effectLst/>
                <a:latin typeface="+mn-lt"/>
                <a:ea typeface="+mn-ea"/>
                <a:cs typeface="+mn-cs"/>
              </a:rPr>
              <a:t>Sein langgezogener quäkender Ruf erinnert an ein Kettensägegeräusch</a:t>
            </a:r>
            <a:r>
              <a:rPr lang="de-DE" sz="1200" kern="1200" dirty="0" smtClean="0">
                <a:solidFill>
                  <a:schemeClr val="tx1"/>
                </a:solidFill>
                <a:effectLst/>
                <a:latin typeface="+mn-lt"/>
                <a:ea typeface="+mn-ea"/>
                <a:cs typeface="+mn-cs"/>
              </a:rPr>
              <a:t>. Im Winter fressen Bergfinken am liebsten Bucheckern. </a:t>
            </a:r>
            <a:r>
              <a:rPr lang="de-DE" sz="1200" u="sng" kern="1200" dirty="0" smtClean="0">
                <a:solidFill>
                  <a:schemeClr val="tx1"/>
                </a:solidFill>
                <a:effectLst/>
                <a:latin typeface="+mn-lt"/>
                <a:ea typeface="+mn-ea"/>
                <a:cs typeface="+mn-cs"/>
              </a:rPr>
              <a:t>Mit den Flügeln oder mit dem Schnabel schaffen sie frischen Pulverschnee beiseite, um die schneebedeckten Früchte freizulegen. Sie vermögen auch unter einer gefrorenen Schneedecke bis zu 30 cm lange Tunnel zu graben</a:t>
            </a:r>
            <a:r>
              <a:rPr lang="de-DE" sz="1200" kern="1200" dirty="0" smtClean="0">
                <a:solidFill>
                  <a:schemeClr val="tx1"/>
                </a:solidFill>
                <a:effectLst/>
                <a:latin typeface="+mn-lt"/>
                <a:ea typeface="+mn-ea"/>
                <a:cs typeface="+mn-cs"/>
              </a:rPr>
              <a:t>. Im Winter schmecken ihnen im Futterhaus außerdem Sonnenblumenkerne, im Sommer Insekten. Bergfinken sind häufig gemeinsam auf Nahrungssuche. Auch zum Schlafen treffen sie sich in hohen Nadelbäumen. In kalten Winternächten rücken sie eng aneinander, um sich gegenseitig zu wärmen. Typisch sind Massenschlafplätze mit tausenden Finken, denen sich kein Feind unbemerkt nähern kann. Manchmal treten Bergfinken in solchen Schwärmen auf, dass unter ihrem Gewicht sogar Äste brechen.</a:t>
            </a:r>
          </a:p>
          <a:p>
            <a:endParaRPr lang="de-DE" b="0" dirty="0"/>
          </a:p>
        </p:txBody>
      </p:sp>
      <p:sp>
        <p:nvSpPr>
          <p:cNvPr id="4" name="Foliennummernplatzhalter 3"/>
          <p:cNvSpPr>
            <a:spLocks noGrp="1"/>
          </p:cNvSpPr>
          <p:nvPr>
            <p:ph type="sldNum" sz="quarter" idx="10"/>
          </p:nvPr>
        </p:nvSpPr>
        <p:spPr/>
        <p:txBody>
          <a:bodyPr/>
          <a:lstStyle/>
          <a:p>
            <a:fld id="{608B35A0-6B30-43C3-A7AA-1A24E41A3FC9}" type="slidenum">
              <a:rPr lang="de-DE" smtClean="0"/>
              <a:t>21</a:t>
            </a:fld>
            <a:endParaRPr lang="de-DE"/>
          </a:p>
        </p:txBody>
      </p:sp>
    </p:spTree>
    <p:extLst>
      <p:ext uri="{BB962C8B-B14F-4D97-AF65-F5344CB8AC3E}">
        <p14:creationId xmlns:p14="http://schemas.microsoft.com/office/powerpoint/2010/main" val="2375129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Die Kohlmeise </a:t>
            </a:r>
            <a:r>
              <a:rPr lang="de-DE" sz="1200" b="0" i="0" kern="1200" dirty="0" smtClean="0">
                <a:solidFill>
                  <a:schemeClr val="tx1"/>
                </a:solidFill>
                <a:effectLst/>
                <a:latin typeface="+mn-lt"/>
                <a:ea typeface="+mn-ea"/>
                <a:cs typeface="+mn-cs"/>
              </a:rPr>
              <a:t>gehört sicherlich zu den bekanntesten und beliebtesten Vogelarten in unseren Gärten. </a:t>
            </a:r>
            <a:r>
              <a:rPr lang="de-DE" sz="1200" b="0" i="0" u="sng" kern="1200" dirty="0" smtClean="0">
                <a:solidFill>
                  <a:schemeClr val="tx1"/>
                </a:solidFill>
                <a:effectLst/>
                <a:latin typeface="+mn-lt"/>
                <a:ea typeface="+mn-ea"/>
                <a:cs typeface="+mn-cs"/>
              </a:rPr>
              <a:t>Intelligent, anpassungsfähig und frech wie sie ist, kommt sie mit ihren menschlichen Nachbarn prima zurecht.</a:t>
            </a:r>
            <a:r>
              <a:rPr lang="de-DE" baseline="0" dirty="0" smtClean="0"/>
              <a:t> </a:t>
            </a:r>
            <a:r>
              <a:rPr lang="de-DE" b="1" baseline="0" dirty="0" smtClean="0"/>
              <a:t>Den Namen trägt die Kohlmeise wegen ihrer kohlrabenschwarzen Gesichtskappe</a:t>
            </a:r>
            <a:r>
              <a:rPr lang="de-DE" baseline="0" dirty="0" smtClean="0"/>
              <a:t>. Über die gelbe Brust und den gleichfarbigen Bauch ist ein schwarzer Strich zu erkennen. Die Kohlmeise ernährt sich im Winter von Bucheckern, Haselnüssen, Obst und Sämereien. Im Frühjahr frisst sie überwiegend von Hummeln, Bienen, Blattwespen und Hornmilben. Für ihr Nest verwendet sie Moos, Grashalme, Kiefernhalme und Flechten. Das Gelege besteht aus sechs bis zwölf Eier und manchmal sogar aus fünfzehn Eiern. Sie füttert ihre Jungen vor allem mit Spinnen, Insekten und Insektenlarven. Bis zu 900 mal am Tag fliegen die Vogeleltern zu ihrem Nest um die Jungen zu versorgen </a:t>
            </a:r>
            <a:r>
              <a:rPr lang="de-DE" sz="1200" b="0" i="0" u="sng" kern="1200" dirty="0" smtClean="0">
                <a:solidFill>
                  <a:schemeClr val="tx1"/>
                </a:solidFill>
                <a:effectLst/>
                <a:latin typeface="+mn-lt"/>
                <a:ea typeface="+mn-ea"/>
                <a:cs typeface="+mn-cs"/>
              </a:rPr>
              <a:t>und leisten auf diese Weise nebenbei einen nicht zu unterschätzenden Beitrag zur biologischen Schädlingsbekämpfung.</a:t>
            </a:r>
            <a:endParaRPr lang="de-DE" u="sng" baseline="0" dirty="0" smtClean="0"/>
          </a:p>
          <a:p>
            <a:r>
              <a:rPr lang="de-DE" baseline="0" dirty="0" smtClean="0"/>
              <a:t>Die Nistplatzwahl fällt meist auf Laub- und Mischwälder. Aber auch Parks, Friedhöfe und Obstgärten nutzt sie zum Brüten. Gerne nimmt sie aber auch künstliche Nisthilfen, sprich Nistkästen, an. </a:t>
            </a:r>
            <a:r>
              <a:rPr lang="de-DE" sz="1200" b="0" i="0" kern="1200" dirty="0" smtClean="0">
                <a:solidFill>
                  <a:schemeClr val="tx1"/>
                </a:solidFill>
                <a:effectLst/>
                <a:latin typeface="+mn-lt"/>
                <a:ea typeface="+mn-ea"/>
                <a:cs typeface="+mn-cs"/>
              </a:rPr>
              <a:t>Neben dem typischen Ruf „</a:t>
            </a:r>
            <a:r>
              <a:rPr lang="de-DE" sz="1200" b="0" i="0" kern="1200" dirty="0" err="1" smtClean="0">
                <a:solidFill>
                  <a:schemeClr val="tx1"/>
                </a:solidFill>
                <a:effectLst/>
                <a:latin typeface="+mn-lt"/>
                <a:ea typeface="+mn-ea"/>
                <a:cs typeface="+mn-cs"/>
              </a:rPr>
              <a:t>zizibäh</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zizibäh</a:t>
            </a:r>
            <a:r>
              <a:rPr lang="de-DE" sz="1200" b="0" i="0" kern="1200" dirty="0" smtClean="0">
                <a:solidFill>
                  <a:schemeClr val="tx1"/>
                </a:solidFill>
                <a:effectLst/>
                <a:latin typeface="+mn-lt"/>
                <a:ea typeface="+mn-ea"/>
                <a:cs typeface="+mn-cs"/>
              </a:rPr>
              <a:t>“ verfügen Kohlmeisen über ein reichhaltiges Repertoire an Gesangsmotiven. </a:t>
            </a:r>
            <a:r>
              <a:rPr lang="de-DE" sz="1200" b="0" i="0" u="sng" kern="1200" dirty="0" smtClean="0">
                <a:solidFill>
                  <a:schemeClr val="tx1"/>
                </a:solidFill>
                <a:effectLst/>
                <a:latin typeface="+mn-lt"/>
                <a:ea typeface="+mn-ea"/>
                <a:cs typeface="+mn-cs"/>
              </a:rPr>
              <a:t>Hinzu kommt ihr Talent zum Nachahmen anderer </a:t>
            </a:r>
            <a:r>
              <a:rPr lang="de-DE" sz="1200" b="0" i="0" u="sng" kern="1200" dirty="0" err="1" smtClean="0">
                <a:solidFill>
                  <a:schemeClr val="tx1"/>
                </a:solidFill>
                <a:effectLst/>
                <a:latin typeface="+mn-lt"/>
                <a:ea typeface="+mn-ea"/>
                <a:cs typeface="+mn-cs"/>
              </a:rPr>
              <a:t>Meisenstimmen</a:t>
            </a:r>
            <a:r>
              <a:rPr lang="de-DE" sz="1200" b="0" i="0" kern="1200" dirty="0" smtClean="0">
                <a:solidFill>
                  <a:schemeClr val="tx1"/>
                </a:solidFill>
                <a:effectLst/>
                <a:latin typeface="+mn-lt"/>
                <a:ea typeface="+mn-ea"/>
                <a:cs typeface="+mn-cs"/>
              </a:rPr>
              <a:t>. Am Gesang alleine sind sie daher gar nicht so einfach zu bestimmen.</a:t>
            </a:r>
            <a:r>
              <a:rPr lang="de-DE" dirty="0" smtClean="0"/>
              <a:t/>
            </a:r>
            <a:br>
              <a:rPr lang="de-DE" dirty="0" smtClean="0"/>
            </a:br>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22</a:t>
            </a:fld>
            <a:endParaRPr lang="de-DE"/>
          </a:p>
        </p:txBody>
      </p:sp>
    </p:spTree>
    <p:extLst>
      <p:ext uri="{BB962C8B-B14F-4D97-AF65-F5344CB8AC3E}">
        <p14:creationId xmlns:p14="http://schemas.microsoft.com/office/powerpoint/2010/main" val="510816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Lebhaft und keck sind die Blaumeisen. </a:t>
            </a:r>
            <a:r>
              <a:rPr lang="de-DE" sz="1200" b="0" i="0" kern="1200" dirty="0" smtClean="0">
                <a:solidFill>
                  <a:schemeClr val="tx1"/>
                </a:solidFill>
                <a:effectLst/>
                <a:latin typeface="+mn-lt"/>
                <a:ea typeface="+mn-ea"/>
                <a:cs typeface="+mn-cs"/>
              </a:rPr>
              <a:t>Blaumeisen fehlt auf dem Bauch der markante schwarze Streifen der Kohlmeisen. Stattdessen fallen bei ihr </a:t>
            </a:r>
            <a:r>
              <a:rPr lang="de-DE" sz="1200" b="1" i="0" kern="1200" dirty="0" smtClean="0">
                <a:solidFill>
                  <a:schemeClr val="tx1"/>
                </a:solidFill>
                <a:effectLst/>
                <a:latin typeface="+mn-lt"/>
                <a:ea typeface="+mn-ea"/>
                <a:cs typeface="+mn-cs"/>
              </a:rPr>
              <a:t>das blaue Käppchen </a:t>
            </a:r>
            <a:r>
              <a:rPr lang="de-DE" sz="1200" b="0" i="0" kern="1200" dirty="0" smtClean="0">
                <a:solidFill>
                  <a:schemeClr val="tx1"/>
                </a:solidFill>
                <a:effectLst/>
                <a:latin typeface="+mn-lt"/>
                <a:ea typeface="+mn-ea"/>
                <a:cs typeface="+mn-cs"/>
              </a:rPr>
              <a:t>über dem weißen Gesicht, ein schwarzer Augenstreif und die ebenfalls blau gefärbten Flügel- und Schwanzfedern ins Auge. Sie sind die kleineren Schwestern der Kohlmeise und häufige Gäste in unseren Gärten, sobald dort ein paar ältere Bäume stehen. Jungvögel sind matter gefärbt und wirken mit ihrer grünlichen Kappe und gelblichen Wangen ein wenig schmuddelig gegenüber ihren Eltern.</a:t>
            </a:r>
            <a:r>
              <a:rPr lang="de-DE" dirty="0" smtClean="0"/>
              <a:t/>
            </a:r>
            <a:br>
              <a:rPr lang="de-DE" dirty="0" smtClean="0"/>
            </a:br>
            <a:r>
              <a:rPr lang="de-DE" dirty="0" smtClean="0"/>
              <a:t/>
            </a:r>
            <a:br>
              <a:rPr lang="de-DE" dirty="0" smtClean="0"/>
            </a:br>
            <a:r>
              <a:rPr lang="de-DE" sz="1200" b="0" i="0" kern="1200" dirty="0" smtClean="0">
                <a:solidFill>
                  <a:schemeClr val="tx1"/>
                </a:solidFill>
                <a:effectLst/>
                <a:latin typeface="+mn-lt"/>
                <a:ea typeface="+mn-ea"/>
                <a:cs typeface="+mn-cs"/>
              </a:rPr>
              <a:t>Blaumeisen sind sehr lebhaft. Ständig in Bewegung hangeln sie oftmals kopfunter selbst an dünnen Zweigen. In der Nähe ihrer Nisthöhle sind sie sehr wachsam und warnen mit einem kräftigen „</a:t>
            </a:r>
            <a:r>
              <a:rPr lang="de-DE" sz="1200" b="0" i="0" kern="1200" dirty="0" err="1" smtClean="0">
                <a:solidFill>
                  <a:schemeClr val="tx1"/>
                </a:solidFill>
                <a:effectLst/>
                <a:latin typeface="+mn-lt"/>
                <a:ea typeface="+mn-ea"/>
                <a:cs typeface="+mn-cs"/>
              </a:rPr>
              <a:t>tscherrretetet</a:t>
            </a:r>
            <a:r>
              <a:rPr lang="de-DE" sz="1200" b="0" i="0" kern="1200" dirty="0" smtClean="0">
                <a:solidFill>
                  <a:schemeClr val="tx1"/>
                </a:solidFill>
                <a:effectLst/>
                <a:latin typeface="+mn-lt"/>
                <a:ea typeface="+mn-ea"/>
                <a:cs typeface="+mn-cs"/>
              </a:rPr>
              <a:t>“. Ihr Gesang ist sehr abwechslungsreich. Meist beginnt er mit einem hohen „</a:t>
            </a:r>
            <a:r>
              <a:rPr lang="de-DE" sz="1200" b="0" i="0" kern="1200" dirty="0" err="1" smtClean="0">
                <a:solidFill>
                  <a:schemeClr val="tx1"/>
                </a:solidFill>
                <a:effectLst/>
                <a:latin typeface="+mn-lt"/>
                <a:ea typeface="+mn-ea"/>
                <a:cs typeface="+mn-cs"/>
              </a:rPr>
              <a:t>tii-tii</a:t>
            </a:r>
            <a:r>
              <a:rPr lang="de-DE" sz="1200" b="0" i="0" kern="1200" dirty="0" smtClean="0">
                <a:solidFill>
                  <a:schemeClr val="tx1"/>
                </a:solidFill>
                <a:effectLst/>
                <a:latin typeface="+mn-lt"/>
                <a:ea typeface="+mn-ea"/>
                <a:cs typeface="+mn-cs"/>
              </a:rPr>
              <a:t>“ und endet mit einem hübschen Triller. Bettelrufe der Jungvögel machen schon im Mai auf ihre Nisthöhle aufmerksam. Nach dem Ausfliegen hält der Familienverband noch etwa zwei Wochen zusammen. Bei acht bis zehn Jungvögeln einer Brut sind sie im Garten dann weder zu übersehen noch zu überhören. Gerade wenn ein Garten erst frisch angelegt wurde und größere Bäume mit natürlichen Höhlen fehlen, kann der Blaumeise mit dem klassischen „</a:t>
            </a:r>
            <a:r>
              <a:rPr lang="de-DE" sz="1200" b="0" i="0" kern="1200" dirty="0" err="1" smtClean="0">
                <a:solidFill>
                  <a:schemeClr val="tx1"/>
                </a:solidFill>
                <a:effectLst/>
                <a:latin typeface="+mn-lt"/>
                <a:ea typeface="+mn-ea"/>
                <a:cs typeface="+mn-cs"/>
              </a:rPr>
              <a:t>Meisenkasten</a:t>
            </a:r>
            <a:r>
              <a:rPr lang="de-DE" sz="1200" b="0" i="0" kern="1200" dirty="0" smtClean="0">
                <a:solidFill>
                  <a:schemeClr val="tx1"/>
                </a:solidFill>
                <a:effectLst/>
                <a:latin typeface="+mn-lt"/>
                <a:ea typeface="+mn-ea"/>
                <a:cs typeface="+mn-cs"/>
              </a:rPr>
              <a:t>“</a:t>
            </a:r>
            <a:r>
              <a:rPr lang="de-DE" sz="1200" b="0" i="0" u="none" kern="120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geholfen werden.</a:t>
            </a:r>
            <a:endParaRPr lang="de-DE" b="1" dirty="0" smtClean="0"/>
          </a:p>
          <a:p>
            <a:endParaRPr lang="de-DE" b="1" dirty="0"/>
          </a:p>
        </p:txBody>
      </p:sp>
      <p:sp>
        <p:nvSpPr>
          <p:cNvPr id="4" name="Foliennummernplatzhalter 3"/>
          <p:cNvSpPr>
            <a:spLocks noGrp="1"/>
          </p:cNvSpPr>
          <p:nvPr>
            <p:ph type="sldNum" sz="quarter" idx="10"/>
          </p:nvPr>
        </p:nvSpPr>
        <p:spPr/>
        <p:txBody>
          <a:bodyPr/>
          <a:lstStyle/>
          <a:p>
            <a:fld id="{608B35A0-6B30-43C3-A7AA-1A24E41A3FC9}" type="slidenum">
              <a:rPr lang="de-DE" smtClean="0">
                <a:solidFill>
                  <a:prstClr val="black"/>
                </a:solidFill>
              </a:rPr>
              <a:pPr/>
              <a:t>23</a:t>
            </a:fld>
            <a:endParaRPr lang="de-DE">
              <a:solidFill>
                <a:prstClr val="black"/>
              </a:solidFill>
            </a:endParaRPr>
          </a:p>
        </p:txBody>
      </p:sp>
    </p:spTree>
    <p:extLst>
      <p:ext uri="{BB962C8B-B14F-4D97-AF65-F5344CB8AC3E}">
        <p14:creationId xmlns:p14="http://schemas.microsoft.com/office/powerpoint/2010/main" val="3392448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kern="1200" dirty="0" smtClean="0">
                <a:solidFill>
                  <a:schemeClr val="tx1"/>
                </a:solidFill>
                <a:effectLst/>
                <a:latin typeface="+mn-lt"/>
                <a:ea typeface="+mn-ea"/>
                <a:cs typeface="+mn-cs"/>
              </a:rPr>
              <a:t>Ein kleiner, schwarz-weißer Federball, der im Geäst herumturnt – das ist die Schwanzmeise</a:t>
            </a:r>
            <a:r>
              <a:rPr lang="de-DE" sz="1200" b="0" i="0" kern="1200" dirty="0" smtClean="0">
                <a:solidFill>
                  <a:schemeClr val="tx1"/>
                </a:solidFill>
                <a:effectLst/>
                <a:latin typeface="+mn-lt"/>
                <a:ea typeface="+mn-ea"/>
                <a:cs typeface="+mn-cs"/>
              </a:rPr>
              <a:t>.</a:t>
            </a:r>
            <a:r>
              <a:rPr lang="de-DE" baseline="0" dirty="0" smtClean="0"/>
              <a:t> </a:t>
            </a:r>
            <a:r>
              <a:rPr lang="de-DE" u="sng" baseline="0" dirty="0" smtClean="0"/>
              <a:t>Ihren Namen verdankt der Vogel seinem langen Schwanz.</a:t>
            </a:r>
            <a:r>
              <a:rPr lang="de-DE" u="none" baseline="0" dirty="0" smtClean="0"/>
              <a:t> </a:t>
            </a:r>
            <a:r>
              <a:rPr lang="de-DE" baseline="0" dirty="0" smtClean="0"/>
              <a:t>Die Männchen und Weibchen haben einen kleinen, rundlichen Körper mit einem langen und gestuften Schwanz. Unterseits sind sie weinrötlich gefärbt und die Nacken- und Rückenseiten sind schwarz. Der Kopf ist meist weiß mit dunklen Streifen, aber teilweise auch rein weiß. Zum Großteil ernährt sich die Vogelart von kleinen Insekten wie Blattläuse und Schildläuse, die vor allem von Baumzweigen aufgelesen werden. In der kalten Jahreszeit besteht ihre Nahrung meist aus Knospen, Früchten und Sämereien. </a:t>
            </a:r>
            <a:r>
              <a:rPr lang="de-DE" sz="1200" b="0" i="0" kern="1200" dirty="0" smtClean="0">
                <a:solidFill>
                  <a:schemeClr val="tx1"/>
                </a:solidFill>
                <a:effectLst/>
                <a:latin typeface="+mn-lt"/>
                <a:ea typeface="+mn-ea"/>
                <a:cs typeface="+mn-cs"/>
              </a:rPr>
              <a:t>Die Schwanzmeise, die übrigens nicht unmittelbar mit Kohl- und Blaumeise verwandt ist, kommt im Winter in kleinen Grüppchen auch gern an Futterstellen. Dort picken die Vögel – gern auch kopfüber – aus Futterglocken und </a:t>
            </a:r>
            <a:r>
              <a:rPr lang="de-DE" sz="1200" b="0" i="0" kern="1200" dirty="0" err="1" smtClean="0">
                <a:solidFill>
                  <a:schemeClr val="tx1"/>
                </a:solidFill>
                <a:effectLst/>
                <a:latin typeface="+mn-lt"/>
                <a:ea typeface="+mn-ea"/>
                <a:cs typeface="+mn-cs"/>
              </a:rPr>
              <a:t>Meisenknödeln</a:t>
            </a:r>
            <a:r>
              <a:rPr lang="de-DE" sz="1200" b="0" i="0" kern="1200" dirty="0" smtClean="0">
                <a:solidFill>
                  <a:schemeClr val="tx1"/>
                </a:solidFill>
                <a:effectLst/>
                <a:latin typeface="+mn-lt"/>
                <a:ea typeface="+mn-ea"/>
                <a:cs typeface="+mn-cs"/>
              </a:rPr>
              <a:t> das Fettfutter heraus. Vor allem, wer am Dorf- oder Stadtrand wohnt, wird diesen winzigen, aber auffälligen Wintergast beobachten können.</a:t>
            </a:r>
            <a:r>
              <a:rPr lang="de-DE" baseline="0" dirty="0" smtClean="0"/>
              <a:t> Ihre Stimme ist ein scharfes, kurzes „</a:t>
            </a:r>
            <a:r>
              <a:rPr lang="de-DE" baseline="0" dirty="0" err="1" smtClean="0"/>
              <a:t>prrt-prrrt-prrt</a:t>
            </a:r>
            <a:r>
              <a:rPr lang="de-DE" baseline="0" dirty="0" smtClean="0"/>
              <a:t>“. Beim Abflug eines Schwarms ist meist ein  „</a:t>
            </a:r>
            <a:r>
              <a:rPr lang="de-DE" baseline="0" dirty="0" err="1" smtClean="0"/>
              <a:t>srii-srii-srii</a:t>
            </a:r>
            <a:r>
              <a:rPr lang="de-DE" baseline="0" dirty="0" smtClean="0"/>
              <a:t>“ zu hören.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Das eiförmige Nest der Schwanzmeise besteht aus verflochtenem Moos, Spinnweben und Flechten, aber auch aus Halmen und anderen Pflanzenbestandteile wie Federn und Haare. </a:t>
            </a:r>
            <a:r>
              <a:rPr lang="de-DE" u="sng" baseline="0" dirty="0" smtClean="0"/>
              <a:t>Das Nest ist eine Besonderheit, denn es ist wirklich aufwendig gemacht. </a:t>
            </a:r>
            <a:r>
              <a:rPr lang="de-DE" baseline="0" dirty="0" smtClean="0"/>
              <a:t>Es erinnert ein wenig an ein Wespennest und ist in Bäumen wirklich gut getarnt. Meist legt die Schwanzmeise zehn bis maximal dreizehn Eier. Die Schwanzmeise besiedelt vor allem Wälder, Waldränder und Parks. </a:t>
            </a:r>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24</a:t>
            </a:fld>
            <a:endParaRPr lang="de-DE"/>
          </a:p>
        </p:txBody>
      </p:sp>
    </p:spTree>
    <p:extLst>
      <p:ext uri="{BB962C8B-B14F-4D97-AF65-F5344CB8AC3E}">
        <p14:creationId xmlns:p14="http://schemas.microsoft.com/office/powerpoint/2010/main" val="3534913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Erlenzeisige</a:t>
            </a:r>
            <a:r>
              <a:rPr lang="de-DE" sz="1200" kern="1200" dirty="0" smtClean="0">
                <a:solidFill>
                  <a:schemeClr val="tx1"/>
                </a:solidFill>
                <a:effectLst/>
                <a:latin typeface="+mn-lt"/>
                <a:ea typeface="+mn-ea"/>
                <a:cs typeface="+mn-cs"/>
              </a:rPr>
              <a:t> sind gelb-grüne Finken mit dunklen längsgestreiften Flanken und einem </a:t>
            </a:r>
            <a:r>
              <a:rPr lang="de-DE" sz="1200" u="sng" kern="1200" dirty="0" smtClean="0">
                <a:solidFill>
                  <a:schemeClr val="tx1"/>
                </a:solidFill>
                <a:effectLst/>
                <a:latin typeface="+mn-lt"/>
                <a:ea typeface="+mn-ea"/>
                <a:cs typeface="+mn-cs"/>
              </a:rPr>
              <a:t>auffällig spitzen </a:t>
            </a:r>
            <a:r>
              <a:rPr lang="de-DE" sz="1200" u="sng" kern="1200" dirty="0" err="1" smtClean="0">
                <a:solidFill>
                  <a:schemeClr val="tx1"/>
                </a:solidFill>
                <a:effectLst/>
                <a:latin typeface="+mn-lt"/>
                <a:ea typeface="+mn-ea"/>
                <a:cs typeface="+mn-cs"/>
              </a:rPr>
              <a:t>Pinzettenschnabel</a:t>
            </a:r>
            <a:r>
              <a:rPr lang="de-DE" sz="1200" kern="1200" dirty="0" smtClean="0">
                <a:solidFill>
                  <a:schemeClr val="tx1"/>
                </a:solidFill>
                <a:effectLst/>
                <a:latin typeface="+mn-lt"/>
                <a:ea typeface="+mn-ea"/>
                <a:cs typeface="+mn-cs"/>
              </a:rPr>
              <a:t>. Während beim Männchen Oberkopf und Kinn schwarz sind, ziert das Weibchen eine gestrichelte Brust. Insgesamt hat das Weibchen weniger gelbe Federn und ist unauffälliger. Der Erlenzeisig wohnt in Wäldern und Parks mit vielen Fichten und Erlen. Besonders gerne hält er sich im offenen Gelände und an Gewässern auf, um dort zu trinken. Während der Brutzeit zieht er sich in Nadelwälder zurück, wo die Paare unter sich bleiben. Ansonsten ist der Erlenzeisig ein „geselliger“ Vogel, der sich gerne unter Birkenzeisige oder Stieglitze mischt und bei blauem Himmel und Sonnenschein "Di-di-</a:t>
            </a:r>
            <a:r>
              <a:rPr lang="de-DE" sz="1200" kern="1200" dirty="0" err="1" smtClean="0">
                <a:solidFill>
                  <a:schemeClr val="tx1"/>
                </a:solidFill>
                <a:effectLst/>
                <a:latin typeface="+mn-lt"/>
                <a:ea typeface="+mn-ea"/>
                <a:cs typeface="+mn-cs"/>
              </a:rPr>
              <a:t>didl</a:t>
            </a:r>
            <a:r>
              <a:rPr lang="de-DE" sz="1200" kern="1200" dirty="0" smtClean="0">
                <a:solidFill>
                  <a:schemeClr val="tx1"/>
                </a:solidFill>
                <a:effectLst/>
                <a:latin typeface="+mn-lt"/>
                <a:ea typeface="+mn-ea"/>
                <a:cs typeface="+mn-cs"/>
              </a:rPr>
              <a:t>-</a:t>
            </a:r>
            <a:r>
              <a:rPr lang="de-DE" sz="1200" kern="1200" dirty="0" err="1" smtClean="0">
                <a:solidFill>
                  <a:schemeClr val="tx1"/>
                </a:solidFill>
                <a:effectLst/>
                <a:latin typeface="+mn-lt"/>
                <a:ea typeface="+mn-ea"/>
                <a:cs typeface="+mn-cs"/>
              </a:rPr>
              <a:t>didl-dä</a:t>
            </a:r>
            <a:r>
              <a:rPr lang="de-DE" sz="1200" kern="1200" dirty="0" smtClean="0">
                <a:solidFill>
                  <a:schemeClr val="tx1"/>
                </a:solidFill>
                <a:effectLst/>
                <a:latin typeface="+mn-lt"/>
                <a:ea typeface="+mn-ea"/>
                <a:cs typeface="+mn-cs"/>
              </a:rPr>
              <a:t>" singt. Bei Regen und Kälte hingegen ist er meistens still. Zeisige halten zusammen, treten in großen zwitschernden Scharen auf und bleiben ständig in Kontakt. Durch ihre Rufe tauschen sie gegenseitig Informationen über ertragreiche Nahrungsgebiete aus. Ist der Tisch reich gedeckt, kommt es zu großen Ansammlungen. Häufig entdeckt man Erlenzeisige kopfüber an Zapfen turnend, wo sie mit ihrem spitzen Schnabel Samen zwischen den einzelnen Schuppen herausziehen. Im Wald ernähren sie sich vorranging von Samen der Fichten, Erlen und Birken. Im Sommer werden Pollen und Nektar von Weiden bevorzugt, aber auch kleine Insekten wie Raupen oder Blattläuse. Am Futterhaus picken sie an </a:t>
            </a:r>
            <a:r>
              <a:rPr lang="de-DE" sz="1200" kern="1200" dirty="0" err="1" smtClean="0">
                <a:solidFill>
                  <a:schemeClr val="tx1"/>
                </a:solidFill>
                <a:effectLst/>
                <a:latin typeface="+mn-lt"/>
                <a:ea typeface="+mn-ea"/>
                <a:cs typeface="+mn-cs"/>
              </a:rPr>
              <a:t>Meisenknödeln</a:t>
            </a:r>
            <a:r>
              <a:rPr lang="de-DE" sz="1200" kern="1200" dirty="0" smtClean="0">
                <a:solidFill>
                  <a:schemeClr val="tx1"/>
                </a:solidFill>
                <a:effectLst/>
                <a:latin typeface="+mn-lt"/>
                <a:ea typeface="+mn-ea"/>
                <a:cs typeface="+mn-cs"/>
              </a:rPr>
              <a:t> und mögen zerbrochene Erdnüsse. Manchmal werden sie im Winter völlig entkräftet zur Beute von Katzen. Seltener geraten sie in die Fänge von Sperber und Waldkauz.</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 freier Natur kann er bis zu 11,5 Jahren alt werden, in Gefangenschaft sogar bis zu 25 Jahren.</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Früher</a:t>
            </a:r>
            <a:r>
              <a:rPr lang="de-DE" sz="1200" kern="1200" baseline="0" dirty="0" smtClean="0">
                <a:solidFill>
                  <a:schemeClr val="tx1"/>
                </a:solidFill>
                <a:effectLst/>
                <a:latin typeface="+mn-lt"/>
                <a:ea typeface="+mn-ea"/>
                <a:cs typeface="+mn-cs"/>
              </a:rPr>
              <a:t> war der Erlenzeisig ein beliebter Käfigvogel, der in jeder Zoohandlung gekauft werden konnte, ähnlich wie der Stieglitz. Dadurch ist sein Name sehr bekannt und er hat seinen Platz in Sagen, Mythen und Erzählungen gefunden.</a:t>
            </a: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25</a:t>
            </a:fld>
            <a:endParaRPr lang="de-DE"/>
          </a:p>
        </p:txBody>
      </p:sp>
    </p:spTree>
    <p:extLst>
      <p:ext uri="{BB962C8B-B14F-4D97-AF65-F5344CB8AC3E}">
        <p14:creationId xmlns:p14="http://schemas.microsoft.com/office/powerpoint/2010/main" val="3677618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Auf diesem</a:t>
            </a:r>
            <a:r>
              <a:rPr lang="de-DE" baseline="0" dirty="0" smtClean="0"/>
              <a:t> Bild ist </a:t>
            </a:r>
            <a:r>
              <a:rPr lang="de-DE" b="1" baseline="0" dirty="0" smtClean="0"/>
              <a:t>ein Grünfink </a:t>
            </a:r>
            <a:r>
              <a:rPr lang="de-DE" baseline="0" dirty="0" smtClean="0"/>
              <a:t>zu sehen. Das Grünfink-Männchen ist auf der Körperunterseite gelb-grün und auf der Oberseite grau-grün. Das Grünfink-Weibchen ist deutlich matter und weniger gelb gefärbt als das Männchen. Oberseite und Kopf sind bräunlich und die Unterseite ist schwach grünlich-grau gefärbt. </a:t>
            </a:r>
            <a:r>
              <a:rPr lang="de-DE" u="sng" baseline="0" dirty="0" smtClean="0"/>
              <a:t>Dieser Singvogel ist Vegetarier. </a:t>
            </a:r>
            <a:r>
              <a:rPr lang="de-DE" baseline="0" dirty="0" smtClean="0"/>
              <a:t>Er frisst Pflanzenteile, Beeren und Knospen. Im Winter ernährt er sich von ölhaltigen Samen und Früchten. Der Gesang ist sehr unterschiedlich, z.B. „</a:t>
            </a:r>
            <a:r>
              <a:rPr lang="de-DE" baseline="0" dirty="0" err="1" smtClean="0"/>
              <a:t>tjoi</a:t>
            </a:r>
            <a:r>
              <a:rPr lang="de-DE" baseline="0" dirty="0" smtClean="0"/>
              <a:t> </a:t>
            </a:r>
            <a:r>
              <a:rPr lang="de-DE" baseline="0" dirty="0" err="1" smtClean="0"/>
              <a:t>tjoi</a:t>
            </a:r>
            <a:r>
              <a:rPr lang="de-DE" baseline="0" dirty="0" smtClean="0"/>
              <a:t> </a:t>
            </a:r>
            <a:r>
              <a:rPr lang="de-DE" baseline="0" dirty="0" err="1" smtClean="0"/>
              <a:t>tjüp</a:t>
            </a:r>
            <a:r>
              <a:rPr lang="de-DE" baseline="0" dirty="0" smtClean="0"/>
              <a:t> </a:t>
            </a:r>
            <a:r>
              <a:rPr lang="de-DE" baseline="0" dirty="0" err="1" smtClean="0"/>
              <a:t>tjüp</a:t>
            </a:r>
            <a:r>
              <a:rPr lang="de-DE" baseline="0" dirty="0" smtClean="0"/>
              <a:t> </a:t>
            </a:r>
            <a:r>
              <a:rPr lang="de-DE" baseline="0" dirty="0" err="1" smtClean="0"/>
              <a:t>schüäh</a:t>
            </a:r>
            <a:r>
              <a:rPr lang="de-DE" baseline="0" dirty="0" smtClean="0"/>
              <a:t>“ und erinnert an einen Kanarienvogel. Manchmal ruft er auch ein kräftiges „</a:t>
            </a:r>
            <a:r>
              <a:rPr lang="de-DE" baseline="0" dirty="0" err="1" smtClean="0"/>
              <a:t>jüpp</a:t>
            </a:r>
            <a:r>
              <a:rPr lang="de-DE" baseline="0" dirty="0" smtClean="0"/>
              <a:t>“. Der Nestbau der Grünfinken erfolgt in Hecken, Büschen und kleinen Bäumen. </a:t>
            </a:r>
          </a:p>
          <a:p>
            <a:endParaRPr lang="de-DE" baseline="0" dirty="0" smtClean="0"/>
          </a:p>
          <a:p>
            <a:r>
              <a:rPr lang="de-DE" baseline="0" dirty="0" smtClean="0"/>
              <a:t>Im Jahr 2009 kam es leider zu einem Massensterben von Grünfinken. Grund dafür war eine </a:t>
            </a:r>
            <a:r>
              <a:rPr lang="de-DE" baseline="0" dirty="0" err="1" smtClean="0"/>
              <a:t>Trichomonadose</a:t>
            </a:r>
            <a:r>
              <a:rPr lang="de-DE" baseline="0" dirty="0" smtClean="0"/>
              <a:t>, eine Krankheit, die durch unsaubere Futter- und Wasserstellen hervorgerufen wurde. Die </a:t>
            </a:r>
            <a:r>
              <a:rPr lang="de-DE" baseline="0" dirty="0" err="1" smtClean="0"/>
              <a:t>Trichomonaden</a:t>
            </a:r>
            <a:r>
              <a:rPr lang="de-DE" baseline="0" dirty="0" smtClean="0"/>
              <a:t>-Erreger siedeln sich im oberen Verdauungstrakt des Vogels an und hemmen die Nahrungsaufnahme. Befallene Tiere haben gelblichen Speichel vor dem Schnabel und zeigen sich apathisch. Die meisten Tiere sterben an der Infektion. Daher sollten Futter-und Wasserstellen regelmäßig mit heißem Wasser gereinigt und sparsam gefüttert werden. Fallen in der Nähe der Futterstelle kranke Tiere auf, sollte die Fütterung sofort eingestellt werden. Mittlerweile ist der Grünfink aber wieder eine häufige Art in unseren heimischen Gärten.</a:t>
            </a:r>
          </a:p>
          <a:p>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26</a:t>
            </a:fld>
            <a:endParaRPr lang="de-DE"/>
          </a:p>
        </p:txBody>
      </p:sp>
    </p:spTree>
    <p:extLst>
      <p:ext uri="{BB962C8B-B14F-4D97-AF65-F5344CB8AC3E}">
        <p14:creationId xmlns:p14="http://schemas.microsoft.com/office/powerpoint/2010/main" val="835619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a:t>
            </a:r>
            <a:r>
              <a:rPr lang="de-DE" baseline="0" dirty="0" smtClean="0"/>
              <a:t> sieht man </a:t>
            </a:r>
            <a:r>
              <a:rPr lang="de-DE" b="1" baseline="0" dirty="0" smtClean="0"/>
              <a:t>den Gimpel. </a:t>
            </a:r>
            <a:r>
              <a:rPr lang="de-DE" baseline="0" dirty="0" smtClean="0"/>
              <a:t>Mit seiner schwarzen Kappe, dem roten Bauch und der behäbigen Gestalt erinnert der Gimpel an einen Kirchendiener. </a:t>
            </a:r>
            <a:r>
              <a:rPr lang="de-DE" b="1" u="none" baseline="0" dirty="0" smtClean="0"/>
              <a:t>Mancherorts nennt man ihn daher auch Dompfaff.</a:t>
            </a:r>
            <a:r>
              <a:rPr lang="de-DE" baseline="0" dirty="0" smtClean="0"/>
              <a:t> Auf dem Foto ist ein Männchen zu sehen. Es unterscheidet sich vom Weibchen durch die leuchtend rote Brust. Weibchen sind eher </a:t>
            </a:r>
            <a:r>
              <a:rPr lang="de-DE" baseline="0" dirty="0" err="1" smtClean="0"/>
              <a:t>braunrot</a:t>
            </a:r>
            <a:r>
              <a:rPr lang="de-DE" baseline="0" dirty="0" smtClean="0"/>
              <a:t> gefärbt und deutlich „</a:t>
            </a:r>
            <a:r>
              <a:rPr lang="de-DE" baseline="0" dirty="0" err="1" smtClean="0"/>
              <a:t>tarnfarbener</a:t>
            </a:r>
            <a:r>
              <a:rPr lang="de-DE" baseline="0" dirty="0" smtClean="0"/>
              <a:t>“. Der Gimpel ernährt sich von den reifen und halbreifen Samen verschiedener Wildkräuter und Knospen von Bäumen und Sträuchern. Gelegentlich frisst er Beeren und Insekten. </a:t>
            </a:r>
            <a:r>
              <a:rPr lang="de-DE" u="sng" baseline="0" dirty="0" smtClean="0"/>
              <a:t>Er lebt in Nadel- und Bergwäldern, im Winter kann man ihn auch in Parkanlagen und Gärten beobachten</a:t>
            </a:r>
            <a:r>
              <a:rPr lang="de-DE" baseline="0" dirty="0" smtClean="0"/>
              <a:t>. Sein Gesang ist ein leises „bit-bit“. Der </a:t>
            </a:r>
            <a:r>
              <a:rPr lang="de-DE" b="0" baseline="0" dirty="0" smtClean="0"/>
              <a:t>Lockruf</a:t>
            </a:r>
            <a:r>
              <a:rPr lang="de-DE" b="1" baseline="0" dirty="0" smtClean="0"/>
              <a:t> </a:t>
            </a:r>
            <a:r>
              <a:rPr lang="de-DE" baseline="0" dirty="0" smtClean="0"/>
              <a:t>drückt sich durch ein leises „</a:t>
            </a:r>
            <a:r>
              <a:rPr lang="de-DE" baseline="0" dirty="0" err="1" smtClean="0"/>
              <a:t>djü</a:t>
            </a:r>
            <a:r>
              <a:rPr lang="de-DE" baseline="0" dirty="0" smtClean="0"/>
              <a:t>“ oder „</a:t>
            </a:r>
            <a:r>
              <a:rPr lang="de-DE" baseline="0" dirty="0" err="1" smtClean="0"/>
              <a:t>diü</a:t>
            </a:r>
            <a:r>
              <a:rPr lang="de-DE" baseline="0" dirty="0" smtClean="0"/>
              <a:t>“ aus. In der Brutzeit dient er zur Verständigung mit dem Partner, außerhalb der Brutzeit ist er sehr weit und häufig zu hören. Der Gimpel legt vier bis sechs Eier. Für das Nest werden dünne Zweige, Wurzeln, Krautstängel und Halme eingesetzt. Der Gimpel kann das ganze Jahr über beobachtet werden. Seine Art gilt als nicht gefährdet.</a:t>
            </a:r>
          </a:p>
          <a:p>
            <a:r>
              <a:rPr lang="de-DE" baseline="0" dirty="0" smtClean="0"/>
              <a:t>Im 19. Jahrhundert wurde der </a:t>
            </a:r>
            <a:r>
              <a:rPr lang="de-DE" u="sng" baseline="0" dirty="0" smtClean="0"/>
              <a:t>Gimpel als Käfigvogel </a:t>
            </a:r>
            <a:r>
              <a:rPr lang="de-DE" baseline="0" dirty="0" smtClean="0"/>
              <a:t>gern in der Handwerksstube gehalten. In Thüringen und im Vogelsberg wurden junge Gimpel vor dem Ausfliegen aus dem Nest geholt und in Käfige gesetzt. Dort pfiff man den Vögeln Lieder vor. Sobald die gefangenen Gimpel bis zu drei Lieder </a:t>
            </a:r>
            <a:r>
              <a:rPr lang="de-DE" baseline="0" dirty="0" err="1" smtClean="0"/>
              <a:t>nachpfeiffen</a:t>
            </a:r>
            <a:r>
              <a:rPr lang="de-DE" baseline="0" dirty="0" smtClean="0"/>
              <a:t> konnten, verkaufte man sie.</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27</a:t>
            </a:fld>
            <a:endParaRPr lang="de-DE"/>
          </a:p>
        </p:txBody>
      </p:sp>
    </p:spTree>
    <p:extLst>
      <p:ext uri="{BB962C8B-B14F-4D97-AF65-F5344CB8AC3E}">
        <p14:creationId xmlns:p14="http://schemas.microsoft.com/office/powerpoint/2010/main" val="1195961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Das Rotkehlchen </a:t>
            </a:r>
            <a:r>
              <a:rPr lang="de-DE" dirty="0" smtClean="0"/>
              <a:t>ist eine Vogelart</a:t>
            </a:r>
            <a:r>
              <a:rPr lang="de-DE" baseline="0" dirty="0" smtClean="0"/>
              <a:t> aus der Familie der Fliegenschnäpper. </a:t>
            </a:r>
            <a:r>
              <a:rPr lang="de-DE" sz="1200" b="0" i="0" kern="1200" baseline="0" dirty="0" smtClean="0">
                <a:solidFill>
                  <a:schemeClr val="tx1"/>
                </a:solidFill>
                <a:effectLst/>
                <a:latin typeface="+mn-lt"/>
                <a:ea typeface="+mn-ea"/>
                <a:cs typeface="+mn-cs"/>
              </a:rPr>
              <a:t>Es</a:t>
            </a:r>
            <a:r>
              <a:rPr lang="de-DE" sz="1200" b="0" i="0" kern="1200" dirty="0" smtClean="0">
                <a:solidFill>
                  <a:schemeClr val="tx1"/>
                </a:solidFill>
                <a:effectLst/>
                <a:latin typeface="+mn-lt"/>
                <a:ea typeface="+mn-ea"/>
                <a:cs typeface="+mn-cs"/>
              </a:rPr>
              <a:t> ist von rundlicher Gestalt mit langen, dünnen Beinen. Die orangerote Kehle, Stirn und Vorderbrust sind leicht zu erkennen und erlauben eine einfache Bestimmung. Füße und </a:t>
            </a:r>
            <a:r>
              <a:rPr lang="de-DE" sz="1200" b="0" i="0" u="none" strike="noStrike" kern="1200" dirty="0" smtClean="0">
                <a:solidFill>
                  <a:schemeClr val="tx1"/>
                </a:solidFill>
                <a:effectLst/>
                <a:latin typeface="+mn-lt"/>
                <a:ea typeface="+mn-ea"/>
                <a:cs typeface="+mn-cs"/>
              </a:rPr>
              <a:t>Iris</a:t>
            </a:r>
            <a:r>
              <a:rPr lang="de-DE" sz="1200" b="0" i="0" u="none" strike="noStrike" kern="1200" baseline="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sind dunkelbraun, der Schnabel ist schwarzgrau bis braunschwarz. Über den Schnabelwinkeln stehen je drei bis vier Bartborsten. Die Größe liegt bei etwa 13,5 bis 14 Zentimetern. Die Flügelspannweite beträgt 20 bis 22 Zentimeter, und das Körpergewicht liegt meist bei 15 bis 18 Gramm; Männchen und Weibchen sind kaum zu unterscheiden.</a:t>
            </a:r>
            <a:r>
              <a:rPr lang="de-DE" baseline="0" dirty="0" smtClean="0"/>
              <a:t> Besonders häufig kommt die Vogelart in unterholzreichen Wäldern in der Nähe von Gewässern und feuchten Standorten vor. Als Nahrung werden hauptsächlich Insekten, kleine Spinnen und Regenwürmer verspeist, ergänzend nimmt es weiche Samen z. B. von Liguster und Mehlbeeren zu sich. </a:t>
            </a:r>
          </a:p>
          <a:p>
            <a:r>
              <a:rPr lang="de-DE" baseline="0" dirty="0" smtClean="0"/>
              <a:t>Der Warnruf des Rotkehlchens ist ein kräftiges und schnell wiederholtes „</a:t>
            </a:r>
            <a:r>
              <a:rPr lang="de-DE" baseline="0" dirty="0" err="1" smtClean="0"/>
              <a:t>Tixen</a:t>
            </a:r>
            <a:r>
              <a:rPr lang="de-DE" baseline="0" dirty="0" smtClean="0"/>
              <a:t>“.</a:t>
            </a:r>
            <a:r>
              <a:rPr lang="de-DE" b="0" u="none" baseline="0" dirty="0" smtClean="0"/>
              <a:t> </a:t>
            </a:r>
            <a:r>
              <a:rPr lang="de-DE" b="0" u="sng" baseline="0" dirty="0" smtClean="0"/>
              <a:t>Sein Gesang ist sehr melodisch und traurig.</a:t>
            </a:r>
            <a:r>
              <a:rPr lang="de-DE" b="0" u="none" baseline="0" dirty="0" smtClean="0"/>
              <a:t> Es </a:t>
            </a:r>
            <a:r>
              <a:rPr lang="de-DE" b="0" baseline="0" dirty="0" smtClean="0"/>
              <a:t>beginnt etwa eine Stunde vor Morgendämmerung zu singen und ist noch bis nach dem Sonnenuntergang zu hören. </a:t>
            </a:r>
            <a:r>
              <a:rPr lang="de-DE" b="1" baseline="0" dirty="0" smtClean="0"/>
              <a:t>Das Rotkehlchen </a:t>
            </a:r>
            <a:r>
              <a:rPr lang="de-DE" b="1" u="none" baseline="0" dirty="0" smtClean="0"/>
              <a:t>brütet in Bodennestern zwischen Wurzeln</a:t>
            </a:r>
            <a:r>
              <a:rPr lang="de-DE" baseline="0" dirty="0" smtClean="0"/>
              <a:t>, unter Baumstämmen, in Erdlöchern oder im Gras. Deswegen sollte beim Rasenmähen unter Büschen besonders aufgepasst werden. Das Rotkehlchen legt drei bis sieben Eier.  </a:t>
            </a:r>
          </a:p>
          <a:p>
            <a:r>
              <a:rPr lang="de-DE" sz="1200" b="0" i="0" kern="1200" dirty="0" smtClean="0">
                <a:solidFill>
                  <a:schemeClr val="tx1"/>
                </a:solidFill>
                <a:effectLst/>
                <a:latin typeface="+mn-lt"/>
                <a:ea typeface="+mn-ea"/>
                <a:cs typeface="+mn-cs"/>
              </a:rPr>
              <a:t>In </a:t>
            </a:r>
            <a:r>
              <a:rPr lang="de-DE" sz="1200" b="0" i="0" u="none" strike="noStrike" kern="1200" dirty="0" smtClean="0">
                <a:solidFill>
                  <a:schemeClr val="tx1"/>
                </a:solidFill>
                <a:effectLst/>
                <a:latin typeface="+mn-lt"/>
                <a:ea typeface="+mn-ea"/>
                <a:cs typeface="+mn-cs"/>
              </a:rPr>
              <a:t>Christuslegenden</a:t>
            </a:r>
            <a:r>
              <a:rPr lang="de-DE" sz="1200" b="0" i="0" kern="1200" dirty="0" smtClean="0">
                <a:solidFill>
                  <a:schemeClr val="tx1"/>
                </a:solidFill>
                <a:effectLst/>
                <a:latin typeface="+mn-lt"/>
                <a:ea typeface="+mn-ea"/>
                <a:cs typeface="+mn-cs"/>
              </a:rPr>
              <a:t> steht es </a:t>
            </a:r>
            <a:r>
              <a:rPr lang="de-DE" sz="1200" b="0" i="0" u="none" strike="noStrike" kern="1200" dirty="0" smtClean="0">
                <a:solidFill>
                  <a:schemeClr val="tx1"/>
                </a:solidFill>
                <a:effectLst/>
                <a:latin typeface="+mn-lt"/>
                <a:ea typeface="+mn-ea"/>
                <a:cs typeface="+mn-cs"/>
              </a:rPr>
              <a:t>Jesus</a:t>
            </a:r>
            <a:r>
              <a:rPr lang="de-DE" sz="1200" b="0" i="0" kern="1200" dirty="0" smtClean="0">
                <a:solidFill>
                  <a:schemeClr val="tx1"/>
                </a:solidFill>
                <a:effectLst/>
                <a:latin typeface="+mn-lt"/>
                <a:ea typeface="+mn-ea"/>
                <a:cs typeface="+mn-cs"/>
              </a:rPr>
              <a:t> im Sterben tröstend bei. Zudem wird es als inoffizieller </a:t>
            </a:r>
            <a:r>
              <a:rPr lang="de-DE" sz="1200" b="0" i="0" u="none" strike="noStrike" kern="1200" dirty="0" smtClean="0">
                <a:solidFill>
                  <a:schemeClr val="tx1"/>
                </a:solidFill>
                <a:effectLst/>
                <a:latin typeface="+mn-lt"/>
                <a:ea typeface="+mn-ea"/>
                <a:cs typeface="+mn-cs"/>
              </a:rPr>
              <a:t>Nationalvogel-Großbritanniens</a:t>
            </a:r>
            <a:r>
              <a:rPr lang="de-DE" sz="1200" b="0" i="0" kern="1200" dirty="0" smtClean="0">
                <a:solidFill>
                  <a:schemeClr val="tx1"/>
                </a:solidFill>
                <a:effectLst/>
                <a:latin typeface="+mn-lt"/>
                <a:ea typeface="+mn-ea"/>
                <a:cs typeface="+mn-cs"/>
              </a:rPr>
              <a:t> mit </a:t>
            </a:r>
            <a:r>
              <a:rPr lang="de-DE" sz="1200" b="0" i="0" u="none" strike="noStrike" kern="1200" dirty="0" smtClean="0">
                <a:solidFill>
                  <a:schemeClr val="tx1"/>
                </a:solidFill>
                <a:effectLst/>
                <a:latin typeface="+mn-lt"/>
                <a:ea typeface="+mn-ea"/>
                <a:cs typeface="+mn-cs"/>
              </a:rPr>
              <a:t>Weihnachten</a:t>
            </a:r>
            <a:r>
              <a:rPr lang="de-DE" sz="1200" b="0" i="0" kern="1200" dirty="0" smtClean="0">
                <a:solidFill>
                  <a:schemeClr val="tx1"/>
                </a:solidFill>
                <a:effectLst/>
                <a:latin typeface="+mn-lt"/>
                <a:ea typeface="+mn-ea"/>
                <a:cs typeface="+mn-cs"/>
              </a:rPr>
              <a:t> in Verbindung gebracht. </a:t>
            </a:r>
            <a:r>
              <a:rPr lang="de-DE" sz="1200" b="0" i="0" u="sng" kern="1200" dirty="0" smtClean="0">
                <a:solidFill>
                  <a:schemeClr val="tx1"/>
                </a:solidFill>
                <a:effectLst/>
                <a:latin typeface="+mn-lt"/>
                <a:ea typeface="+mn-ea"/>
                <a:cs typeface="+mn-cs"/>
              </a:rPr>
              <a:t>Es hat bei der Entdeckung und wissenschaftlichen Anerkennung des </a:t>
            </a:r>
            <a:r>
              <a:rPr lang="de-DE" sz="1200" b="0" i="0" u="sng" strike="noStrike" kern="1200" dirty="0" smtClean="0">
                <a:solidFill>
                  <a:schemeClr val="tx1"/>
                </a:solidFill>
                <a:effectLst/>
                <a:latin typeface="+mn-lt"/>
                <a:ea typeface="+mn-ea"/>
                <a:cs typeface="+mn-cs"/>
              </a:rPr>
              <a:t>Magnetsinns</a:t>
            </a:r>
            <a:r>
              <a:rPr lang="de-DE" sz="1200" b="0" i="0" u="sng" kern="1200" dirty="0" smtClean="0">
                <a:solidFill>
                  <a:schemeClr val="tx1"/>
                </a:solidFill>
                <a:effectLst/>
                <a:latin typeface="+mn-lt"/>
                <a:ea typeface="+mn-ea"/>
                <a:cs typeface="+mn-cs"/>
              </a:rPr>
              <a:t> eine wichtige Rolle gespielt.</a:t>
            </a:r>
            <a:endParaRPr lang="de-DE" b="0" u="sng" dirty="0"/>
          </a:p>
        </p:txBody>
      </p:sp>
      <p:sp>
        <p:nvSpPr>
          <p:cNvPr id="4" name="Foliennummernplatzhalter 3"/>
          <p:cNvSpPr>
            <a:spLocks noGrp="1"/>
          </p:cNvSpPr>
          <p:nvPr>
            <p:ph type="sldNum" sz="quarter" idx="10"/>
          </p:nvPr>
        </p:nvSpPr>
        <p:spPr/>
        <p:txBody>
          <a:bodyPr/>
          <a:lstStyle/>
          <a:p>
            <a:fld id="{608B35A0-6B30-43C3-A7AA-1A24E41A3FC9}" type="slidenum">
              <a:rPr lang="de-DE" smtClean="0"/>
              <a:t>28</a:t>
            </a:fld>
            <a:endParaRPr lang="de-DE"/>
          </a:p>
        </p:txBody>
      </p:sp>
    </p:spTree>
    <p:extLst>
      <p:ext uri="{BB962C8B-B14F-4D97-AF65-F5344CB8AC3E}">
        <p14:creationId xmlns:p14="http://schemas.microsoft.com/office/powerpoint/2010/main" val="1281001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Singvögel</a:t>
            </a:r>
            <a:r>
              <a:rPr lang="de-DE" baseline="0" dirty="0" smtClean="0"/>
              <a:t> zu erkennen ist mit etwas Übung ein Kinderspiel. </a:t>
            </a:r>
            <a:r>
              <a:rPr lang="de-DE" dirty="0" smtClean="0"/>
              <a:t>Wer</a:t>
            </a:r>
            <a:r>
              <a:rPr lang="de-DE" baseline="0" dirty="0" smtClean="0"/>
              <a:t> hat sich alle Vögel gemerkt?</a:t>
            </a:r>
          </a:p>
          <a:p>
            <a:endParaRPr lang="de-DE" baseline="0" dirty="0" smtClean="0"/>
          </a:p>
          <a:p>
            <a:r>
              <a:rPr lang="de-DE" dirty="0" smtClean="0"/>
              <a:t>Lösung v.l.n.r.</a:t>
            </a:r>
            <a:r>
              <a:rPr lang="de-DE" baseline="0" dirty="0" smtClean="0"/>
              <a:t> </a:t>
            </a:r>
            <a:r>
              <a:rPr lang="de-DE" dirty="0" smtClean="0"/>
              <a:t>im Uhrzeigersinn: </a:t>
            </a:r>
          </a:p>
          <a:p>
            <a:r>
              <a:rPr lang="de-DE" dirty="0" smtClean="0"/>
              <a:t>Bild Nr. 1: Der </a:t>
            </a:r>
            <a:r>
              <a:rPr lang="de-DE" dirty="0" err="1" smtClean="0"/>
              <a:t>Bergfink</a:t>
            </a:r>
            <a:endParaRPr lang="de-DE" baseline="0" dirty="0" smtClean="0"/>
          </a:p>
          <a:p>
            <a:r>
              <a:rPr lang="de-DE" baseline="0" dirty="0" smtClean="0"/>
              <a:t>Bild Nr. 2: Das Rotkehlchen</a:t>
            </a:r>
          </a:p>
          <a:p>
            <a:r>
              <a:rPr lang="de-DE" baseline="0" dirty="0" smtClean="0"/>
              <a:t>Bild Nr. 3: Der Buchfink</a:t>
            </a:r>
          </a:p>
          <a:p>
            <a:r>
              <a:rPr lang="de-DE" baseline="0" dirty="0" smtClean="0"/>
              <a:t>Bild Nr. 4: Der Dompfaff</a:t>
            </a:r>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29</a:t>
            </a:fld>
            <a:endParaRPr lang="de-DE"/>
          </a:p>
        </p:txBody>
      </p:sp>
    </p:spTree>
    <p:extLst>
      <p:ext uri="{BB962C8B-B14F-4D97-AF65-F5344CB8AC3E}">
        <p14:creationId xmlns:p14="http://schemas.microsoft.com/office/powerpoint/2010/main" val="468362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Wer hämmert denn da? Dieser Vogel ist der Buntspecht</a:t>
            </a:r>
            <a:r>
              <a:rPr lang="de-DE" dirty="0" smtClean="0"/>
              <a:t>.</a:t>
            </a:r>
            <a:r>
              <a:rPr lang="de-DE" baseline="0" dirty="0" smtClean="0"/>
              <a:t> </a:t>
            </a:r>
            <a:r>
              <a:rPr lang="de-DE" sz="1200" b="0" i="0" kern="1200" dirty="0" smtClean="0">
                <a:solidFill>
                  <a:schemeClr val="tx1"/>
                </a:solidFill>
                <a:effectLst/>
                <a:latin typeface="+mn-lt"/>
                <a:ea typeface="+mn-ea"/>
                <a:cs typeface="+mn-cs"/>
              </a:rPr>
              <a:t>Unter den Spechten ist der Buntspecht der häufigste in Deutschland. Sein schwarz-weiß-rotes Gefieder macht ihn zu einer auffälligen Erscheinung – wenn er nicht gerade versucht, sich auf der Rückseite eines Stammes unseren Blicken zu entziehen.</a:t>
            </a:r>
          </a:p>
          <a:p>
            <a:r>
              <a:rPr lang="de-DE" sz="1200" b="0" i="0" kern="1200" dirty="0" smtClean="0">
                <a:solidFill>
                  <a:schemeClr val="tx1"/>
                </a:solidFill>
                <a:effectLst/>
                <a:latin typeface="+mn-lt"/>
                <a:ea typeface="+mn-ea"/>
                <a:cs typeface="+mn-cs"/>
              </a:rPr>
              <a:t>Das Männchen ist an seinem roten Nackenfleck vom Weibchen recht leicht zu unterscheiden. Bei den Jungvögeln besitzen beide Geschlechter überraschenderweise zunächst einen komplett roten Scheitel. Dann ähneln sie dem nah verwandten Mittelspecht, der jedoch fast ausschließlich in Wäldern und Parks mit alten Eichen beheimatet ist.</a:t>
            </a:r>
            <a:r>
              <a:rPr lang="de-DE" dirty="0" smtClean="0"/>
              <a:t/>
            </a:r>
            <a:br>
              <a:rPr lang="de-DE" dirty="0" smtClean="0"/>
            </a:br>
            <a:r>
              <a:rPr lang="de-DE" dirty="0" smtClean="0"/>
              <a:t/>
            </a:r>
            <a:br>
              <a:rPr lang="de-DE" dirty="0" smtClean="0"/>
            </a:br>
            <a:r>
              <a:rPr lang="de-DE" sz="1200" b="0" i="0" kern="1200" dirty="0" smtClean="0">
                <a:solidFill>
                  <a:schemeClr val="tx1"/>
                </a:solidFill>
                <a:effectLst/>
                <a:latin typeface="+mn-lt"/>
                <a:ea typeface="+mn-ea"/>
                <a:cs typeface="+mn-cs"/>
              </a:rPr>
              <a:t>Einmal entdeckt, </a:t>
            </a:r>
            <a:r>
              <a:rPr lang="de-DE" sz="1200" b="0" i="0" u="sng" kern="1200" dirty="0" smtClean="0">
                <a:solidFill>
                  <a:schemeClr val="tx1"/>
                </a:solidFill>
                <a:effectLst/>
                <a:latin typeface="+mn-lt"/>
                <a:ea typeface="+mn-ea"/>
                <a:cs typeface="+mn-cs"/>
              </a:rPr>
              <a:t>warnt der Buntspecht oft mit einem kräftigen „</a:t>
            </a:r>
            <a:r>
              <a:rPr lang="de-DE" sz="1200" b="0" i="0" u="sng" kern="1200" dirty="0" err="1" smtClean="0">
                <a:solidFill>
                  <a:schemeClr val="tx1"/>
                </a:solidFill>
                <a:effectLst/>
                <a:latin typeface="+mn-lt"/>
                <a:ea typeface="+mn-ea"/>
                <a:cs typeface="+mn-cs"/>
              </a:rPr>
              <a:t>kix</a:t>
            </a:r>
            <a:r>
              <a:rPr lang="de-DE" sz="1200" b="0" i="0" u="sng" kern="1200" dirty="0" smtClean="0">
                <a:solidFill>
                  <a:schemeClr val="tx1"/>
                </a:solidFill>
                <a:effectLst/>
                <a:latin typeface="+mn-lt"/>
                <a:ea typeface="+mn-ea"/>
                <a:cs typeface="+mn-cs"/>
              </a:rPr>
              <a:t>“</a:t>
            </a:r>
            <a:r>
              <a:rPr lang="de-DE" sz="1200" b="0" i="0" u="none" kern="120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Zum akustischen Repertoire zählt außerdem das Trommeln. Je nach Beschaffenheit des Holzes kann der Klang variieren. Ein Trommelwirbel dauert beim Buntspecht etwa zwei Sekunden und besteht aus 10 bis 16 Schlägen. Bei den Weibchen ist er etwas kürzer.</a:t>
            </a:r>
          </a:p>
          <a:p>
            <a:r>
              <a:rPr lang="de-DE" sz="1200" b="0" i="0" kern="1200" dirty="0" smtClean="0">
                <a:solidFill>
                  <a:schemeClr val="tx1"/>
                </a:solidFill>
                <a:effectLst/>
                <a:latin typeface="+mn-lt"/>
                <a:ea typeface="+mn-ea"/>
                <a:cs typeface="+mn-cs"/>
              </a:rPr>
              <a:t>Der Buntspecht ernährt sich während der überwiegenden Zeit des Jahres hauptsächlich von </a:t>
            </a:r>
            <a:r>
              <a:rPr lang="de-DE" sz="1200" b="0" i="0" u="none" strike="noStrike" kern="1200" dirty="0" smtClean="0">
                <a:solidFill>
                  <a:schemeClr val="tx1"/>
                </a:solidFill>
                <a:effectLst/>
                <a:latin typeface="+mn-lt"/>
                <a:ea typeface="+mn-ea"/>
                <a:cs typeface="+mn-cs"/>
              </a:rPr>
              <a:t>Insekten</a:t>
            </a:r>
            <a:r>
              <a:rPr lang="de-DE" sz="1200" b="0" i="0" kern="1200" dirty="0" smtClean="0">
                <a:solidFill>
                  <a:schemeClr val="tx1"/>
                </a:solidFill>
                <a:effectLst/>
                <a:latin typeface="+mn-lt"/>
                <a:ea typeface="+mn-ea"/>
                <a:cs typeface="+mn-cs"/>
              </a:rPr>
              <a:t> und ihren </a:t>
            </a:r>
            <a:r>
              <a:rPr lang="de-DE" sz="1200" b="0" i="0" u="none" strike="noStrike" kern="1200" dirty="0" smtClean="0">
                <a:solidFill>
                  <a:schemeClr val="tx1"/>
                </a:solidFill>
                <a:effectLst/>
                <a:latin typeface="+mn-lt"/>
                <a:ea typeface="+mn-ea"/>
                <a:cs typeface="+mn-cs"/>
              </a:rPr>
              <a:t>Larven</a:t>
            </a:r>
            <a:r>
              <a:rPr lang="de-DE" sz="1200" b="0" i="0" kern="1200" dirty="0" smtClean="0">
                <a:solidFill>
                  <a:schemeClr val="tx1"/>
                </a:solidFill>
                <a:effectLst/>
                <a:latin typeface="+mn-lt"/>
                <a:ea typeface="+mn-ea"/>
                <a:cs typeface="+mn-cs"/>
              </a:rPr>
              <a:t>, die er mit kräftigen Schnabelhieben unter der </a:t>
            </a:r>
            <a:r>
              <a:rPr lang="de-DE" sz="1200" b="0" i="0" u="none" strike="noStrike" kern="1200" dirty="0" smtClean="0">
                <a:solidFill>
                  <a:schemeClr val="tx1"/>
                </a:solidFill>
                <a:effectLst/>
                <a:latin typeface="+mn-lt"/>
                <a:ea typeface="+mn-ea"/>
                <a:cs typeface="+mn-cs"/>
              </a:rPr>
              <a:t>Borke</a:t>
            </a:r>
            <a:r>
              <a:rPr lang="de-DE" sz="1200" b="0" i="0" kern="1200" dirty="0" smtClean="0">
                <a:solidFill>
                  <a:schemeClr val="tx1"/>
                </a:solidFill>
                <a:effectLst/>
                <a:latin typeface="+mn-lt"/>
                <a:ea typeface="+mn-ea"/>
                <a:cs typeface="+mn-cs"/>
              </a:rPr>
              <a:t> hervorholt. Während der Winterzeit ist er in der Lage, seine Ernährung umzustellen. In dieser Zeit, in der Insekten knapp sind, frisst er </a:t>
            </a:r>
            <a:r>
              <a:rPr lang="de-DE" sz="1200" b="0" i="0" u="none" strike="noStrike" kern="1200" dirty="0" smtClean="0">
                <a:solidFill>
                  <a:schemeClr val="tx1"/>
                </a:solidFill>
                <a:effectLst/>
                <a:latin typeface="+mn-lt"/>
                <a:ea typeface="+mn-ea"/>
                <a:cs typeface="+mn-cs"/>
              </a:rPr>
              <a:t>Nüsse</a:t>
            </a:r>
            <a:r>
              <a:rPr lang="de-DE" sz="1200" b="0" i="0" kern="1200" dirty="0" smtClean="0">
                <a:solidFill>
                  <a:schemeClr val="tx1"/>
                </a:solidFill>
                <a:effectLst/>
                <a:latin typeface="+mn-lt"/>
                <a:ea typeface="+mn-ea"/>
                <a:cs typeface="+mn-cs"/>
              </a:rPr>
              <a:t>, </a:t>
            </a:r>
            <a:r>
              <a:rPr lang="de-DE" sz="1200" b="0" i="0" u="none" strike="noStrike" kern="1200" dirty="0" smtClean="0">
                <a:solidFill>
                  <a:schemeClr val="tx1"/>
                </a:solidFill>
                <a:effectLst/>
                <a:latin typeface="+mn-lt"/>
                <a:ea typeface="+mn-ea"/>
                <a:cs typeface="+mn-cs"/>
              </a:rPr>
              <a:t>Beeren</a:t>
            </a:r>
            <a:r>
              <a:rPr lang="de-DE" sz="1200" b="0" i="0" kern="1200" dirty="0" smtClean="0">
                <a:solidFill>
                  <a:schemeClr val="tx1"/>
                </a:solidFill>
                <a:effectLst/>
                <a:latin typeface="+mn-lt"/>
                <a:ea typeface="+mn-ea"/>
                <a:cs typeface="+mn-cs"/>
              </a:rPr>
              <a:t> und </a:t>
            </a:r>
            <a:r>
              <a:rPr lang="de-DE" sz="1200" b="0" i="0" u="none" strike="noStrike" kern="1200" dirty="0" smtClean="0">
                <a:solidFill>
                  <a:schemeClr val="tx1"/>
                </a:solidFill>
                <a:effectLst/>
                <a:latin typeface="+mn-lt"/>
                <a:ea typeface="+mn-ea"/>
                <a:cs typeface="+mn-cs"/>
              </a:rPr>
              <a:t>Samen</a:t>
            </a:r>
            <a:r>
              <a:rPr lang="de-DE" sz="1200" b="0" i="0" kern="1200" dirty="0" smtClean="0">
                <a:solidFill>
                  <a:schemeClr val="tx1"/>
                </a:solidFill>
                <a:effectLst/>
                <a:latin typeface="+mn-lt"/>
                <a:ea typeface="+mn-ea"/>
                <a:cs typeface="+mn-cs"/>
              </a:rPr>
              <a:t>. Gerne besucht er Futterhäuschen und bedient sich an den angebotenen Haselnüssen.</a:t>
            </a:r>
          </a:p>
          <a:p>
            <a:r>
              <a:rPr lang="de-DE" sz="1200" b="0" i="0" kern="1200" dirty="0" smtClean="0">
                <a:solidFill>
                  <a:schemeClr val="tx1"/>
                </a:solidFill>
                <a:effectLst/>
                <a:latin typeface="+mn-lt"/>
                <a:ea typeface="+mn-ea"/>
                <a:cs typeface="+mn-cs"/>
              </a:rPr>
              <a:t>Der Buntspecht ist wie alle Spechte ein </a:t>
            </a:r>
            <a:r>
              <a:rPr lang="de-DE" sz="1200" b="0" i="0" u="none" strike="noStrike" kern="1200" dirty="0" smtClean="0">
                <a:solidFill>
                  <a:schemeClr val="tx1"/>
                </a:solidFill>
                <a:effectLst/>
                <a:latin typeface="+mn-lt"/>
                <a:ea typeface="+mn-ea"/>
                <a:cs typeface="+mn-cs"/>
              </a:rPr>
              <a:t>Höhlenbrüter.</a:t>
            </a:r>
            <a:r>
              <a:rPr lang="de-DE" sz="1200" b="0" i="0" kern="1200" dirty="0" smtClean="0">
                <a:solidFill>
                  <a:schemeClr val="tx1"/>
                </a:solidFill>
                <a:effectLst/>
                <a:latin typeface="+mn-lt"/>
                <a:ea typeface="+mn-ea"/>
                <a:cs typeface="+mn-cs"/>
              </a:rPr>
              <a:t> </a:t>
            </a:r>
            <a:r>
              <a:rPr lang="de-DE" sz="1200" b="0" i="0" u="sng" kern="1200" dirty="0" smtClean="0">
                <a:solidFill>
                  <a:schemeClr val="tx1"/>
                </a:solidFill>
                <a:effectLst/>
                <a:latin typeface="+mn-lt"/>
                <a:ea typeface="+mn-ea"/>
                <a:cs typeface="+mn-cs"/>
              </a:rPr>
              <a:t>Die Bruthöhlen zimmert er selbst</a:t>
            </a:r>
            <a:r>
              <a:rPr lang="de-DE" sz="1200" b="0" i="0" kern="1200" dirty="0" smtClean="0">
                <a:solidFill>
                  <a:schemeClr val="tx1"/>
                </a:solidFill>
                <a:effectLst/>
                <a:latin typeface="+mn-lt"/>
                <a:ea typeface="+mn-ea"/>
                <a:cs typeface="+mn-cs"/>
              </a:rPr>
              <a:t> und bevorzugt dazu weiche Holzarten und morsche alte Bäume. Er beginnt viele Höhlungen auszuarbeiten, bevor er eine einzige vollendet.</a:t>
            </a:r>
            <a:r>
              <a:rPr lang="de-DE" sz="1200" b="0" i="0" kern="1200" baseline="0" dirty="0" smtClean="0">
                <a:solidFill>
                  <a:schemeClr val="tx1"/>
                </a:solidFill>
                <a:effectLst/>
                <a:latin typeface="+mn-lt"/>
                <a:ea typeface="+mn-ea"/>
                <a:cs typeface="+mn-cs"/>
              </a:rPr>
              <a:t> Das Weibchen</a:t>
            </a:r>
            <a:r>
              <a:rPr lang="de-DE" sz="1200" b="0" i="0" kern="1200" dirty="0" smtClean="0">
                <a:solidFill>
                  <a:schemeClr val="tx1"/>
                </a:solidFill>
                <a:effectLst/>
                <a:latin typeface="+mn-lt"/>
                <a:ea typeface="+mn-ea"/>
                <a:cs typeface="+mn-cs"/>
              </a:rPr>
              <a:t> legt vier bis sieben weiße </a:t>
            </a:r>
            <a:r>
              <a:rPr lang="de-DE" sz="1200" b="0" i="0" u="none" strike="noStrike" kern="1200" dirty="0" smtClean="0">
                <a:solidFill>
                  <a:schemeClr val="tx1"/>
                </a:solidFill>
                <a:effectLst/>
                <a:latin typeface="+mn-lt"/>
                <a:ea typeface="+mn-ea"/>
                <a:cs typeface="+mn-cs"/>
              </a:rPr>
              <a:t>Eier,</a:t>
            </a:r>
            <a:r>
              <a:rPr lang="de-DE" sz="1200" b="0" i="0" kern="1200" dirty="0" smtClean="0">
                <a:solidFill>
                  <a:schemeClr val="tx1"/>
                </a:solidFill>
                <a:effectLst/>
                <a:latin typeface="+mn-lt"/>
                <a:ea typeface="+mn-ea"/>
                <a:cs typeface="+mn-cs"/>
              </a:rPr>
              <a:t> die es 11–13 Tage lang bebrütet. Die Jungvögel werden etwa drei bis vier Wochen lang gefüttert, bis sie ausfliegen. </a:t>
            </a:r>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30</a:t>
            </a:fld>
            <a:endParaRPr lang="de-DE"/>
          </a:p>
        </p:txBody>
      </p:sp>
    </p:spTree>
    <p:extLst>
      <p:ext uri="{BB962C8B-B14F-4D97-AF65-F5344CB8AC3E}">
        <p14:creationId xmlns:p14="http://schemas.microsoft.com/office/powerpoint/2010/main" val="260781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Notiere die Bildnummer (hier die 1) hinter dem richtigen Vogelnamen in deinem Heft!</a:t>
            </a:r>
          </a:p>
        </p:txBody>
      </p:sp>
      <p:sp>
        <p:nvSpPr>
          <p:cNvPr id="4" name="Foliennummernplatzhalter 3"/>
          <p:cNvSpPr>
            <a:spLocks noGrp="1"/>
          </p:cNvSpPr>
          <p:nvPr>
            <p:ph type="sldNum" sz="quarter" idx="10"/>
          </p:nvPr>
        </p:nvSpPr>
        <p:spPr/>
        <p:txBody>
          <a:bodyPr/>
          <a:lstStyle/>
          <a:p>
            <a:fld id="{608B35A0-6B30-43C3-A7AA-1A24E41A3FC9}" type="slidenum">
              <a:rPr lang="de-DE" smtClean="0"/>
              <a:t>4</a:t>
            </a:fld>
            <a:endParaRPr lang="de-DE"/>
          </a:p>
        </p:txBody>
      </p:sp>
    </p:spTree>
    <p:extLst>
      <p:ext uri="{BB962C8B-B14F-4D97-AF65-F5344CB8AC3E}">
        <p14:creationId xmlns:p14="http://schemas.microsoft.com/office/powerpoint/2010/main" val="3595622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smtClean="0"/>
              <a:t>Er ist die Stimme des Walder und kündigt den Frühling an: der Kleiber!</a:t>
            </a:r>
          </a:p>
          <a:p>
            <a:r>
              <a:rPr lang="de-DE" sz="1200" b="0" i="0" kern="1200" dirty="0" smtClean="0">
                <a:solidFill>
                  <a:schemeClr val="tx1"/>
                </a:solidFill>
                <a:effectLst/>
                <a:latin typeface="+mn-lt"/>
                <a:ea typeface="+mn-ea"/>
                <a:cs typeface="+mn-cs"/>
              </a:rPr>
              <a:t>Der Kleiber steht stellvertretend für einen Lebensraum, für den wir in Deutschland und Mitteleuropa besondere Verantwortung tragen: die Rotbuchen- und Eichenwälder. </a:t>
            </a:r>
            <a:r>
              <a:rPr lang="de-DE" sz="1200" b="0" i="0" u="sng" kern="1200" dirty="0" smtClean="0">
                <a:solidFill>
                  <a:schemeClr val="tx1"/>
                </a:solidFill>
                <a:effectLst/>
                <a:latin typeface="+mn-lt"/>
                <a:ea typeface="+mn-ea"/>
                <a:cs typeface="+mn-cs"/>
              </a:rPr>
              <a:t>Er ist der Einzige</a:t>
            </a:r>
            <a:r>
              <a:rPr lang="de-DE" sz="1200" b="0" i="0" u="sng" kern="1200" baseline="0" dirty="0" smtClean="0">
                <a:solidFill>
                  <a:schemeClr val="tx1"/>
                </a:solidFill>
                <a:effectLst/>
                <a:latin typeface="+mn-lt"/>
                <a:ea typeface="+mn-ea"/>
                <a:cs typeface="+mn-cs"/>
              </a:rPr>
              <a:t> heimische Vogel, der mit dem Kopf voran</a:t>
            </a:r>
            <a:r>
              <a:rPr lang="de-DE" sz="1200" b="0" i="0" u="sng" kern="1200" dirty="0" smtClean="0">
                <a:solidFill>
                  <a:schemeClr val="tx1"/>
                </a:solidFill>
                <a:effectLst/>
                <a:latin typeface="+mn-lt"/>
                <a:ea typeface="+mn-ea"/>
                <a:cs typeface="+mn-cs"/>
              </a:rPr>
              <a:t> den Baumstamm herunter läuft</a:t>
            </a:r>
            <a:r>
              <a:rPr lang="de-DE" sz="1200" b="0" i="0" kern="1200" dirty="0" smtClean="0">
                <a:solidFill>
                  <a:schemeClr val="tx1"/>
                </a:solidFill>
                <a:effectLst/>
                <a:latin typeface="+mn-lt"/>
                <a:ea typeface="+mn-ea"/>
                <a:cs typeface="+mn-cs"/>
              </a:rPr>
              <a:t>. Er zeigt uns, dass der Wald lebt, lange bevor die ersten Blätter sprießen.</a:t>
            </a:r>
            <a:r>
              <a:rPr lang="de-DE" sz="1200" b="0" i="0" kern="1200" baseline="0" dirty="0" smtClean="0">
                <a:solidFill>
                  <a:schemeClr val="tx1"/>
                </a:solidFill>
                <a:effectLst/>
                <a:latin typeface="+mn-lt"/>
                <a:ea typeface="+mn-ea"/>
                <a:cs typeface="+mn-cs"/>
              </a:rPr>
              <a:t> </a:t>
            </a:r>
            <a:r>
              <a:rPr lang="de-DE" sz="1200" b="0" i="0" u="sng" kern="1200" dirty="0" smtClean="0">
                <a:solidFill>
                  <a:schemeClr val="tx1"/>
                </a:solidFill>
                <a:effectLst/>
                <a:latin typeface="+mn-lt"/>
                <a:ea typeface="+mn-ea"/>
                <a:cs typeface="+mn-cs"/>
              </a:rPr>
              <a:t>Sein deutscher Name beschreibt die „handwerkliche“ Fähigkeit des Vogels, den Eingang der Bruthöhle durch „Kleibern“ (Kleben) von Lehmkügelchen zu verkleinern</a:t>
            </a:r>
            <a:r>
              <a:rPr lang="de-DE" sz="1200" b="0" i="0" kern="1200" dirty="0" smtClean="0">
                <a:solidFill>
                  <a:schemeClr val="tx1"/>
                </a:solidFill>
                <a:effectLst/>
                <a:latin typeface="+mn-lt"/>
                <a:ea typeface="+mn-ea"/>
                <a:cs typeface="+mn-cs"/>
              </a:rPr>
              <a:t>.</a:t>
            </a:r>
            <a:r>
              <a:rPr lang="de-DE" dirty="0" smtClean="0"/>
              <a:t/>
            </a:r>
            <a:br>
              <a:rPr lang="de-DE" dirty="0" smtClean="0"/>
            </a:br>
            <a:r>
              <a:rPr lang="de-DE" sz="1200" b="0" i="0" kern="1200" dirty="0" smtClean="0">
                <a:solidFill>
                  <a:schemeClr val="tx1"/>
                </a:solidFill>
                <a:effectLst/>
                <a:latin typeface="+mn-lt"/>
                <a:ea typeface="+mn-ea"/>
                <a:cs typeface="+mn-cs"/>
              </a:rPr>
              <a:t>Der Kleiber ist mit 12 bis 15 cm von der Schnabelspitze bis zum Schwanzende etwa so groß wie eine Kohlmeise. Er hat eine kompakte Gestalt mit einem relativ großen Kopf und einem langen spitzen Schnabel. Das Rückengefieder ist graublau gefärbt, die Unterseite dagegen hell bis rostbeige. Die Männchen lassen sich an den dunkel-rostbeigen Flanken von den Weibchen unterscheiden. Der lange schwarze Augenstreif grenzt den blaugrauen Kopf vom weißlichen Hals ab.</a:t>
            </a:r>
          </a:p>
          <a:p>
            <a:r>
              <a:rPr lang="de-DE" sz="1200" b="0" i="0" kern="1200" dirty="0" smtClean="0">
                <a:solidFill>
                  <a:schemeClr val="tx1"/>
                </a:solidFill>
                <a:effectLst/>
                <a:latin typeface="+mn-lt"/>
                <a:ea typeface="+mn-ea"/>
                <a:cs typeface="+mn-cs"/>
              </a:rPr>
              <a:t>Nur die Männchen singen. Als Reviergesang ist vor allem die laute Pfeifstrophe „</a:t>
            </a:r>
            <a:r>
              <a:rPr lang="de-DE" sz="1200" b="0" i="0" kern="1200" dirty="0" err="1" smtClean="0">
                <a:solidFill>
                  <a:schemeClr val="tx1"/>
                </a:solidFill>
                <a:effectLst/>
                <a:latin typeface="+mn-lt"/>
                <a:ea typeface="+mn-ea"/>
                <a:cs typeface="+mn-cs"/>
              </a:rPr>
              <a:t>wi</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wi</a:t>
            </a:r>
            <a:r>
              <a:rPr lang="de-DE" sz="1200" b="0" i="0" kern="1200" dirty="0" smtClean="0">
                <a:solidFill>
                  <a:schemeClr val="tx1"/>
                </a:solidFill>
                <a:effectLst/>
                <a:latin typeface="+mn-lt"/>
                <a:ea typeface="+mn-ea"/>
                <a:cs typeface="+mn-cs"/>
              </a:rPr>
              <a:t> </a:t>
            </a:r>
            <a:r>
              <a:rPr lang="de-DE" sz="1200" b="0" i="0" kern="1200" dirty="0" err="1" smtClean="0">
                <a:solidFill>
                  <a:schemeClr val="tx1"/>
                </a:solidFill>
                <a:effectLst/>
                <a:latin typeface="+mn-lt"/>
                <a:ea typeface="+mn-ea"/>
                <a:cs typeface="+mn-cs"/>
              </a:rPr>
              <a:t>wi</a:t>
            </a:r>
            <a:r>
              <a:rPr lang="de-DE" sz="1200" b="0" i="0" kern="1200" dirty="0" smtClean="0">
                <a:solidFill>
                  <a:schemeClr val="tx1"/>
                </a:solidFill>
                <a:effectLst/>
                <a:latin typeface="+mn-lt"/>
                <a:ea typeface="+mn-ea"/>
                <a:cs typeface="+mn-cs"/>
              </a:rPr>
              <a:t>...“ zu hören; Kleiber leben von Insekten, Spinnen und Samen. Jungvögel werden häufig mit Raupen gefüttert. Auch im Winterhalbjahr ernähren sie sich von versteckten Spinnen und Insekten, nehmen aber hauptsächlich Baumsamen, wie Bucheckern und Haselnüsse, zu sich, wenn diese ausreichend zur Verfügung stehen.  </a:t>
            </a:r>
            <a:r>
              <a:rPr lang="de-DE" dirty="0" smtClean="0"/>
              <a:t/>
            </a:r>
            <a:br>
              <a:rPr lang="de-DE" dirty="0" smtClean="0"/>
            </a:br>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31</a:t>
            </a:fld>
            <a:endParaRPr lang="de-DE"/>
          </a:p>
        </p:txBody>
      </p:sp>
    </p:spTree>
    <p:extLst>
      <p:ext uri="{BB962C8B-B14F-4D97-AF65-F5344CB8AC3E}">
        <p14:creationId xmlns:p14="http://schemas.microsoft.com/office/powerpoint/2010/main" val="3752697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Dieser Singvogel</a:t>
            </a:r>
            <a:r>
              <a:rPr lang="de-DE" b="1" baseline="0" dirty="0" smtClean="0"/>
              <a:t> ist der Feldsperling</a:t>
            </a:r>
            <a:r>
              <a:rPr lang="de-DE" baseline="0" dirty="0" smtClean="0"/>
              <a:t>. Oberkopf und Nacken sind braun. An Kehle und an der Ohrenseite ist jeweils ein kleiner, schwarzer Fleck. Die Unterseite ist braun-grau. Die Oberseite ist ebenfalls bräunlich mit einer schwarzen Federzeichnung. Seine Rufe ähneln denen des Haussperlings, sind aber weicher und leiser. Dazu gehören ein hölzernes „</a:t>
            </a:r>
            <a:r>
              <a:rPr lang="de-DE" baseline="0" dirty="0" err="1" smtClean="0"/>
              <a:t>tek</a:t>
            </a:r>
            <a:r>
              <a:rPr lang="de-DE" baseline="0" dirty="0" smtClean="0"/>
              <a:t> </a:t>
            </a:r>
            <a:r>
              <a:rPr lang="de-DE" baseline="0" dirty="0" err="1" smtClean="0"/>
              <a:t>tek</a:t>
            </a:r>
            <a:r>
              <a:rPr lang="de-DE" baseline="0" dirty="0" smtClean="0"/>
              <a:t> </a:t>
            </a:r>
            <a:r>
              <a:rPr lang="de-DE" baseline="0" dirty="0" err="1" smtClean="0"/>
              <a:t>tek</a:t>
            </a:r>
            <a:r>
              <a:rPr lang="de-DE" baseline="0" dirty="0" smtClean="0"/>
              <a:t>“. Der Gesang hört sich an, wie „</a:t>
            </a:r>
            <a:r>
              <a:rPr lang="de-DE" baseline="0" dirty="0" err="1" smtClean="0"/>
              <a:t>tsche</a:t>
            </a:r>
            <a:r>
              <a:rPr lang="de-DE" baseline="0" dirty="0" smtClean="0"/>
              <a:t> </a:t>
            </a:r>
            <a:r>
              <a:rPr lang="de-DE" baseline="0" dirty="0" err="1" smtClean="0"/>
              <a:t>tsche</a:t>
            </a:r>
            <a:r>
              <a:rPr lang="de-DE" baseline="0" dirty="0" smtClean="0"/>
              <a:t>“. Im Gegensatz zum Haussperling bevorzugt der Feldsperling einen ländlich geprägten Lebensraum. Die Sommermonate verbringt er in Feld und Flur. Im Winter besucht er die Dörfer und ist ein recht häufiger Gast am Futterhäuschen. Der Feldsperling ernährt sich von Gräsern, Kräutern und Getreide. Außerdem sucht er nach Knospen und Beeren. Seine Jungen füttert er mit Insekten. Er ist ein Höhlen- und Nischenbrüter, der gelegentlich aber auch Freinester baut. Feldsperlinge legen vier bis sechs, und in seltenen Ausnahmen sogar neun Eier. </a:t>
            </a:r>
            <a:r>
              <a:rPr lang="de-DE" sz="1200" b="0" i="0" u="sng" kern="1200" dirty="0" smtClean="0">
                <a:solidFill>
                  <a:schemeClr val="tx1"/>
                </a:solidFill>
                <a:effectLst/>
                <a:latin typeface="+mn-lt"/>
                <a:ea typeface="+mn-ea"/>
                <a:cs typeface="+mn-cs"/>
              </a:rPr>
              <a:t>Die kleinen Koloniebrüter verfügen über ein ausgeprägtes Sozialverhalten</a:t>
            </a:r>
            <a:r>
              <a:rPr lang="de-DE" sz="1200" b="0" i="0" kern="1200" dirty="0" smtClean="0">
                <a:solidFill>
                  <a:schemeClr val="tx1"/>
                </a:solidFill>
                <a:effectLst/>
                <a:latin typeface="+mn-lt"/>
                <a:ea typeface="+mn-ea"/>
                <a:cs typeface="+mn-cs"/>
              </a:rPr>
              <a:t>. Außerhalb der Brutzeit sind Sperlinge in geselligen Schwärmen unterwegs. Zwei Spatzenpartner gehen außerdem eine lebenslange Ehe</a:t>
            </a:r>
            <a:r>
              <a:rPr lang="de-DE" sz="1200" b="0" i="0" kern="1200" baseline="0" dirty="0" smtClean="0">
                <a:solidFill>
                  <a:schemeClr val="tx1"/>
                </a:solidFill>
                <a:effectLst/>
                <a:latin typeface="+mn-lt"/>
                <a:ea typeface="+mn-ea"/>
                <a:cs typeface="+mn-cs"/>
              </a:rPr>
              <a:t> ein</a:t>
            </a:r>
            <a:r>
              <a:rPr lang="de-DE" sz="1200" b="0" i="0" kern="1200" dirty="0" smtClean="0">
                <a:solidFill>
                  <a:schemeClr val="tx1"/>
                </a:solidFill>
                <a:effectLst/>
                <a:latin typeface="+mn-lt"/>
                <a:ea typeface="+mn-ea"/>
                <a:cs typeface="+mn-cs"/>
              </a:rPr>
              <a:t>.</a:t>
            </a:r>
          </a:p>
          <a:p>
            <a:r>
              <a:rPr lang="de-DE" sz="1200" b="0" i="0" kern="1200" dirty="0" smtClean="0">
                <a:solidFill>
                  <a:schemeClr val="tx1"/>
                </a:solidFill>
                <a:effectLst/>
                <a:latin typeface="+mn-lt"/>
                <a:ea typeface="+mn-ea"/>
                <a:cs typeface="+mn-cs"/>
              </a:rPr>
              <a:t>Wie aber fast allen Feldvögeln nehmen die Bestände des Feldsperlings ab. Schadstoffe in unserer Umwelt in Form von Pflanzen- und Insektengiften sind die Ursache.</a:t>
            </a:r>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32</a:t>
            </a:fld>
            <a:endParaRPr lang="de-DE"/>
          </a:p>
        </p:txBody>
      </p:sp>
    </p:spTree>
    <p:extLst>
      <p:ext uri="{BB962C8B-B14F-4D97-AF65-F5344CB8AC3E}">
        <p14:creationId xmlns:p14="http://schemas.microsoft.com/office/powerpoint/2010/main" val="2966438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smtClean="0"/>
              <a:t>Hier sieht man die Amsel oder auch Schwarzdrossel</a:t>
            </a:r>
            <a:r>
              <a:rPr lang="de-DE" baseline="0" dirty="0" smtClean="0"/>
              <a:t>. </a:t>
            </a:r>
            <a:r>
              <a:rPr lang="de-DE" dirty="0" smtClean="0"/>
              <a:t>Das abgebildete Tier ist ein Männchen. Man</a:t>
            </a:r>
            <a:r>
              <a:rPr lang="de-DE" baseline="0" dirty="0" smtClean="0"/>
              <a:t> erkennt es am einheitlich schwarzen </a:t>
            </a:r>
            <a:r>
              <a:rPr lang="de-DE" dirty="0" smtClean="0"/>
              <a:t>Gefieder,</a:t>
            </a:r>
            <a:r>
              <a:rPr lang="de-DE" baseline="0" dirty="0" smtClean="0"/>
              <a:t> dem hellgelb bis orange gefärbten Schnabel sowie dem Augenring. Weibchen sind braun und besitzen einen grauen Schnabel. Der Augenring fehlt ihnen. So sind sie gut getarnt.</a:t>
            </a:r>
          </a:p>
          <a:p>
            <a:r>
              <a:rPr lang="de-DE" baseline="0" dirty="0" smtClean="0"/>
              <a:t>Diese Vogelart ist ein Allesfresser. Am liebsten fressen sie in großen Mengen tierische Nahrung (wie </a:t>
            </a:r>
            <a:r>
              <a:rPr lang="de-DE" u="sng" baseline="0" dirty="0" smtClean="0"/>
              <a:t>Regenwürmer</a:t>
            </a:r>
            <a:r>
              <a:rPr lang="de-DE" baseline="0" dirty="0" smtClean="0"/>
              <a:t> und Käfer), aber auch Beeren und Früchte spielen eine wichtige Rolle. Die Amsel trinkt recht selten, da Ihre Nahrung genug Wasser enthält.  Bei Gefahr lässt sie ein hohes, durchdringendes und lautes „</a:t>
            </a:r>
            <a:r>
              <a:rPr lang="de-DE" baseline="0" dirty="0" err="1" smtClean="0"/>
              <a:t>ssiih</a:t>
            </a:r>
            <a:r>
              <a:rPr lang="de-DE" baseline="0" dirty="0" smtClean="0"/>
              <a:t>“ erklingen. </a:t>
            </a:r>
            <a:r>
              <a:rPr lang="de-DE" u="sng" baseline="0" dirty="0" smtClean="0"/>
              <a:t>Im Frühjahr erfreut sie uns mit ihrem melodiösen, orgelnden Gesang.</a:t>
            </a:r>
            <a:r>
              <a:rPr lang="de-DE" u="none" baseline="0" dirty="0" smtClean="0"/>
              <a:t> </a:t>
            </a:r>
            <a:r>
              <a:rPr lang="de-DE" baseline="0" dirty="0" smtClean="0"/>
              <a:t>Bei uns ist sie eine häufige und weitverbreitete Singvogelart. Ihr Lebensraum sind Parks sowie Baum- und Strauchgruppen. Die Amsel nistet in Baumen und Sträuchern am Boden. Das Weibchen legt vier bis fünf Eier, in ihr aus dünnen Zweigen, Moos und Flechten bestehenden Nestes. </a:t>
            </a:r>
          </a:p>
          <a:p>
            <a:pPr fontAlgn="base"/>
            <a:r>
              <a:rPr lang="de-DE" sz="1200" b="0" i="0" kern="1200" dirty="0" smtClean="0">
                <a:solidFill>
                  <a:schemeClr val="tx1"/>
                </a:solidFill>
                <a:effectLst/>
                <a:latin typeface="+mn-lt"/>
                <a:ea typeface="+mn-ea"/>
                <a:cs typeface="+mn-cs"/>
              </a:rPr>
              <a:t>Vor etwa 150 Jahren war sie noch ein recht scheuer Waldvogel, der dem Winter nach Italien oder Frankreich auswich. Inzwischen ziehen immer weniger Vögel fort, denn die Winter werden milder und der Tisch ist reich für sie gedeckt. Die Amsel hat sich in unseren Städten und Dörfern so gut eingelebt, dass sie in fast jedem Garten zu beobachten ist.</a:t>
            </a:r>
          </a:p>
          <a:p>
            <a:r>
              <a:rPr lang="de-DE" dirty="0" smtClean="0"/>
              <a:t/>
            </a:r>
            <a:br>
              <a:rPr lang="de-DE" dirty="0" smtClean="0"/>
            </a:br>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33</a:t>
            </a:fld>
            <a:endParaRPr lang="de-DE"/>
          </a:p>
        </p:txBody>
      </p:sp>
    </p:spTree>
    <p:extLst>
      <p:ext uri="{BB962C8B-B14F-4D97-AF65-F5344CB8AC3E}">
        <p14:creationId xmlns:p14="http://schemas.microsoft.com/office/powerpoint/2010/main" val="4015121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Hie</a:t>
            </a:r>
            <a:r>
              <a:rPr lang="de-DE" b="1" baseline="0" dirty="0" smtClean="0"/>
              <a:t>r ist eine </a:t>
            </a:r>
            <a:r>
              <a:rPr lang="de-DE" b="1" dirty="0" smtClean="0"/>
              <a:t>Rabenkrähe zu erkennen</a:t>
            </a:r>
            <a:r>
              <a:rPr lang="de-DE" dirty="0" smtClean="0"/>
              <a:t>.</a:t>
            </a:r>
            <a:r>
              <a:rPr lang="de-DE" baseline="0" dirty="0" smtClean="0"/>
              <a:t> Die weibliche Rabenkrähe ist in der Regel kleiner und hat einen schlankeren Körperbau. Das Gefieder der Rabenvögel ist je nach Art rein schwarz bis schwarz-grau. Es kann aber zu Mischformen kommen. Das Gefieder zeichnet sich durch einen metallischen und matten Glanz aus. Der häufigste Ruf der Rabenkrähe ist ein kraftvolles und </a:t>
            </a:r>
            <a:r>
              <a:rPr lang="de-DE" baseline="0" dirty="0" err="1" smtClean="0"/>
              <a:t>rauhes</a:t>
            </a:r>
            <a:r>
              <a:rPr lang="de-DE" baseline="0" dirty="0" smtClean="0"/>
              <a:t> „</a:t>
            </a:r>
            <a:r>
              <a:rPr lang="de-DE" baseline="0" dirty="0" err="1" smtClean="0"/>
              <a:t>Krah</a:t>
            </a:r>
            <a:r>
              <a:rPr lang="de-DE" baseline="0" dirty="0" smtClean="0"/>
              <a:t>“. Der Lebensraum dieser Vogelart sind Bäume und hohe Sträucher. Manchmal sind dies auch Felsklippen. Rabenkrähen sind Allesfresser. Ihre Hauptnahrung besteht aus Getreidesamen und Insekten wie Regenwürmer, Insektenlarven und Vogeleier. Im Herbst spielen auch Obst und Kleinfrüchte eine Rolle. Im Winter kommen manche Krähe an das Futterhäuschen und vertreiben dadurch kurzzeitig kleiner Singvögel. Ihre Nester baut die Rabenkrähe hoch oben in Bäumen, Gebäuden- oder Felsnischen. Hierzu verwendet sie Zweige, Wolle und Federn. Rabenkrähen sind sehr fürsorgliche Eltern und füttern ihre Jungen rund 35 Tage lang. </a:t>
            </a:r>
            <a:r>
              <a:rPr lang="de-DE" u="sng" baseline="0" dirty="0" smtClean="0"/>
              <a:t>Außerhalb der Brutzeit sammeln sich Rabenkrähen in geselligen Trupps</a:t>
            </a:r>
            <a:r>
              <a:rPr lang="de-DE" baseline="0" dirty="0" smtClean="0"/>
              <a:t>, um zusammen auf Nahrungssuche zu gehen und gemeinsame Schlafplätze anzufliegen. Die Art ist ein erfolgreicher Kulturfolger und ist deshalb nicht gefährdet. </a:t>
            </a:r>
          </a:p>
          <a:p>
            <a:r>
              <a:rPr lang="de-DE" u="sng" baseline="0" dirty="0" smtClean="0"/>
              <a:t>Rabenkrähen sind sehr intelligente Vögel</a:t>
            </a:r>
            <a:r>
              <a:rPr lang="de-DE" baseline="0" dirty="0" smtClean="0"/>
              <a:t>. Nüsse, die sie nicht knacken können, lassen sie gezielt an Ampeln auf die Straße fallen. Die Autos fahren darüber und knacken die harte Schale. Bei Rotlicht und stehendem Verkehr sammeln die Krähen die Früchte anschließend auf. </a:t>
            </a:r>
          </a:p>
        </p:txBody>
      </p:sp>
      <p:sp>
        <p:nvSpPr>
          <p:cNvPr id="4" name="Foliennummernplatzhalter 3"/>
          <p:cNvSpPr>
            <a:spLocks noGrp="1"/>
          </p:cNvSpPr>
          <p:nvPr>
            <p:ph type="sldNum" sz="quarter" idx="10"/>
          </p:nvPr>
        </p:nvSpPr>
        <p:spPr/>
        <p:txBody>
          <a:bodyPr/>
          <a:lstStyle/>
          <a:p>
            <a:fld id="{608B35A0-6B30-43C3-A7AA-1A24E41A3FC9}" type="slidenum">
              <a:rPr lang="de-DE" smtClean="0"/>
              <a:t>34</a:t>
            </a:fld>
            <a:endParaRPr lang="de-DE"/>
          </a:p>
        </p:txBody>
      </p:sp>
    </p:spTree>
    <p:extLst>
      <p:ext uri="{BB962C8B-B14F-4D97-AF65-F5344CB8AC3E}">
        <p14:creationId xmlns:p14="http://schemas.microsoft.com/office/powerpoint/2010/main" val="3313149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Dieser hübsche</a:t>
            </a:r>
            <a:r>
              <a:rPr lang="de-DE" b="1" baseline="0" dirty="0" smtClean="0"/>
              <a:t> Singvogel ist der Eichelhäher</a:t>
            </a:r>
            <a:r>
              <a:rPr lang="de-DE" baseline="0" dirty="0" smtClean="0"/>
              <a:t>. Er gehört zur Familie der Rabenvögel. Die Ober- und Unterseite sind rötlich-braun gefärbt. Die oberen Flügelschwingen sind bläulich, schwarz und weiß. Der Schwanz ist schwarz und am Kopf zeigt sich ein schwarzer Strich, sowie eine weiß-schwarz gesprenkelte Haube. Als pflanzliche Nahrung bevorzugt der Eichelhäher Eicheln, Bucheckern sowie Haselnüsse. Außerdem frisst er Pilze, Beeren, Steinfrüchte, Kernobst und auch Mais. An tierischer Nahrung nimmt der Vogel Schmetterlinge, Blattwespen und Käfer zu sich. Der Eichelhäher legt sich im Herbst Depotvorräte an. Er kann bis zu 10 Eicheln in seinem Kehlsack transportieren. Diese vergräbt er in der Erde oder versteckt sie in Wurzelspalten. Manche Früchte vergisst er. Diese keimen im nächsten Frühjahr aus und können zu Bäumen heranwachsen. </a:t>
            </a:r>
            <a:r>
              <a:rPr lang="de-DE" u="sng" baseline="0" dirty="0" smtClean="0"/>
              <a:t>Der Eichelhäher wird deshalb auch Gärtner des Waldes genannt.</a:t>
            </a:r>
            <a:r>
              <a:rPr lang="de-DE" u="none" baseline="0" dirty="0" smtClean="0"/>
              <a:t> </a:t>
            </a:r>
            <a:r>
              <a:rPr lang="de-DE" baseline="0" dirty="0" smtClean="0"/>
              <a:t>Er besiedelt gerne Laub-, Misch- und Nadelwälder. Seine Anwesenheit verrät er uns mit seinem rauen „</a:t>
            </a:r>
            <a:r>
              <a:rPr lang="de-DE" baseline="0" dirty="0" err="1" smtClean="0"/>
              <a:t>Dschäh</a:t>
            </a:r>
            <a:r>
              <a:rPr lang="de-DE" baseline="0" dirty="0" smtClean="0"/>
              <a:t>“-Ruf, mit dem er andere Vögel vor einer herannahenden Gefahr warnt. Im Winter kann der Eichelhäher häufig in kahlen Wäldern und Parks beobachtet werden. Nicht selten stibitzt er Haselnüsse am Futterhäuschen.</a:t>
            </a:r>
          </a:p>
          <a:p>
            <a:r>
              <a:rPr lang="de-DE" baseline="0" dirty="0" smtClean="0"/>
              <a:t>Als Nistplatz wählt der Eichelhäher meist die Wipfeln der unteren Baumschicht (wie Unterwuchs und Stangenhölzer). Mancherorts brütet er gerne in Fichten- und Tannendickichten. Das Nest besteht aus Zweigen von Laubbäumen sowie Stängeln, Gräsern oder Fasern. Das Gelege besteht aus vier bis sieben, selten acht und höchstens zehn Eier.</a:t>
            </a:r>
          </a:p>
        </p:txBody>
      </p:sp>
      <p:sp>
        <p:nvSpPr>
          <p:cNvPr id="4" name="Foliennummernplatzhalter 3"/>
          <p:cNvSpPr>
            <a:spLocks noGrp="1"/>
          </p:cNvSpPr>
          <p:nvPr>
            <p:ph type="sldNum" sz="quarter" idx="10"/>
          </p:nvPr>
        </p:nvSpPr>
        <p:spPr/>
        <p:txBody>
          <a:bodyPr/>
          <a:lstStyle/>
          <a:p>
            <a:fld id="{608B35A0-6B30-43C3-A7AA-1A24E41A3FC9}" type="slidenum">
              <a:rPr lang="de-DE" smtClean="0"/>
              <a:t>35</a:t>
            </a:fld>
            <a:endParaRPr lang="de-DE"/>
          </a:p>
        </p:txBody>
      </p:sp>
    </p:spTree>
    <p:extLst>
      <p:ext uri="{BB962C8B-B14F-4D97-AF65-F5344CB8AC3E}">
        <p14:creationId xmlns:p14="http://schemas.microsoft.com/office/powerpoint/2010/main" val="22915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Die meisten Vögel verlassen uns im Herbst, um im warmen Süden zu überwintern. Diese Vögel nennt man </a:t>
            </a:r>
            <a:r>
              <a:rPr lang="de-DE" b="1" baseline="0" dirty="0" smtClean="0"/>
              <a:t>Zugvögel</a:t>
            </a:r>
            <a:r>
              <a:rPr lang="de-DE" baseline="0" dirty="0" smtClean="0"/>
              <a:t>. Viele Arten legen weite Strecken zurück, um dem Winter zu entkommen. </a:t>
            </a:r>
            <a:r>
              <a:rPr lang="de-DE" dirty="0" smtClean="0"/>
              <a:t>Absoluter Rekordhalter ist mit ca. 17.000 km die Küstenseeschwalbe: Sie startet ihre Reise in Grönland oder Alaska und fliegt bis auf die andere Seite der Erde zu Südpol, wo sie in Kolonien brütet.</a:t>
            </a:r>
            <a:r>
              <a:rPr lang="de-DE" baseline="0" dirty="0" smtClean="0"/>
              <a:t> Bekannte Zugvögel sind der Weißstorch, der Mauersegler und der Kuckuck. Hauptgrund für die beschwerliche Reise ist der Nahrungsmangel in unseren Gefilden. Die meisten Vögel sind Insektenfresser und diese sind im Winter selten.</a:t>
            </a:r>
          </a:p>
          <a:p>
            <a:endParaRPr lang="de-DE" baseline="0" dirty="0" smtClean="0"/>
          </a:p>
          <a:p>
            <a:r>
              <a:rPr lang="de-DE" baseline="0" dirty="0" smtClean="0"/>
              <a:t>Daher bleibt nur rund ein Zehntel der in Deutschland vorkommenden Vogelarten im Winter bei uns. Diese Vogelarten bezeichnet man als </a:t>
            </a:r>
            <a:r>
              <a:rPr lang="de-DE" b="1" baseline="0" dirty="0" smtClean="0"/>
              <a:t>Standvögel</a:t>
            </a:r>
            <a:r>
              <a:rPr lang="de-DE" baseline="0" dirty="0" smtClean="0"/>
              <a:t>. Alle hier vorgestellten Vogelarten gehören dazu. Um mit den Nahrungsmangel und Minusgraden zurecht zu kommen, haben sie verschiedene Strategien entwickelt.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36</a:t>
            </a:fld>
            <a:endParaRPr lang="de-DE"/>
          </a:p>
        </p:txBody>
      </p:sp>
    </p:spTree>
    <p:extLst>
      <p:ext uri="{BB962C8B-B14F-4D97-AF65-F5344CB8AC3E}">
        <p14:creationId xmlns:p14="http://schemas.microsoft.com/office/powerpoint/2010/main" val="1352101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smtClean="0"/>
              <a:t>Strategien der Standvögel im Winter.</a:t>
            </a:r>
          </a:p>
        </p:txBody>
      </p:sp>
      <p:sp>
        <p:nvSpPr>
          <p:cNvPr id="4" name="Foliennummernplatzhalter 3"/>
          <p:cNvSpPr>
            <a:spLocks noGrp="1"/>
          </p:cNvSpPr>
          <p:nvPr>
            <p:ph type="sldNum" sz="quarter" idx="10"/>
          </p:nvPr>
        </p:nvSpPr>
        <p:spPr/>
        <p:txBody>
          <a:bodyPr/>
          <a:lstStyle/>
          <a:p>
            <a:fld id="{608B35A0-6B30-43C3-A7AA-1A24E41A3FC9}" type="slidenum">
              <a:rPr lang="de-DE" smtClean="0"/>
              <a:t>37</a:t>
            </a:fld>
            <a:endParaRPr lang="de-DE"/>
          </a:p>
        </p:txBody>
      </p:sp>
    </p:spTree>
    <p:extLst>
      <p:ext uri="{BB962C8B-B14F-4D97-AF65-F5344CB8AC3E}">
        <p14:creationId xmlns:p14="http://schemas.microsoft.com/office/powerpoint/2010/main" val="1352101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Wer ein Futterhäuschen aufstellt, lockt im Winter Rotkehlchen, Grünfink</a:t>
            </a:r>
            <a:r>
              <a:rPr lang="de-DE" baseline="0" dirty="0" smtClean="0"/>
              <a:t> oder Blaumeise in den Garten oder an den Balkon. Die Vogelfütterung sollte nicht mit Artenschutz verwechselt werden. Denn alle Standvögel sind an die winterlichen Bedingungen bestens angepasst und wissen sich mit speziellen Strategien zu helfen. </a:t>
            </a:r>
            <a:r>
              <a:rPr lang="de-DE" b="1" baseline="0" dirty="0" smtClean="0"/>
              <a:t>Das wichtigste Naturschutzinstrument für unsere Vögel ist ein naturnaher Garten mit heimischen Kräutern und Sträuchern. </a:t>
            </a:r>
            <a:r>
              <a:rPr lang="de-DE" baseline="0" dirty="0" smtClean="0"/>
              <a:t>Wer jedoch richtig füttert, schadet den Vögeln nicht, sondern hat Freude an der Beobachtung des bunten Treibens am Futterhaus.</a:t>
            </a:r>
          </a:p>
          <a:p>
            <a:endParaRPr lang="de-DE" baseline="0" dirty="0" smtClean="0"/>
          </a:p>
          <a:p>
            <a:r>
              <a:rPr lang="de-DE" baseline="0" dirty="0" smtClean="0"/>
              <a:t>Was gilt es zu beachten?</a:t>
            </a:r>
          </a:p>
        </p:txBody>
      </p:sp>
      <p:sp>
        <p:nvSpPr>
          <p:cNvPr id="4" name="Foliennummernplatzhalter 3"/>
          <p:cNvSpPr>
            <a:spLocks noGrp="1"/>
          </p:cNvSpPr>
          <p:nvPr>
            <p:ph type="sldNum" sz="quarter" idx="10"/>
          </p:nvPr>
        </p:nvSpPr>
        <p:spPr/>
        <p:txBody>
          <a:bodyPr/>
          <a:lstStyle/>
          <a:p>
            <a:fld id="{608B35A0-6B30-43C3-A7AA-1A24E41A3FC9}" type="slidenum">
              <a:rPr lang="de-DE" smtClean="0"/>
              <a:t>38</a:t>
            </a:fld>
            <a:endParaRPr lang="de-DE"/>
          </a:p>
        </p:txBody>
      </p:sp>
    </p:spTree>
    <p:extLst>
      <p:ext uri="{BB962C8B-B14F-4D97-AF65-F5344CB8AC3E}">
        <p14:creationId xmlns:p14="http://schemas.microsoft.com/office/powerpoint/2010/main" val="2278780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Wann und Wie:</a:t>
            </a:r>
          </a:p>
          <a:p>
            <a:r>
              <a:rPr lang="de-DE" b="1" dirty="0" smtClean="0"/>
              <a:t>Fütterungszeiten: </a:t>
            </a:r>
            <a:r>
              <a:rPr lang="de-DE" dirty="0" smtClean="0"/>
              <a:t>Beginn und Ende der Winterfütterung richten sich nicht starr nach dem Kalender, sondern nach dem Wetter: Füttern Sie, wenn die natürlichen Futterquellen nicht vorhanden sind oder weniger werden, z. B.: mit beginnenden Frost. Während der Brutzeit sollte nicht gefüttert werden. Die Jungvögel benötigen</a:t>
            </a:r>
            <a:r>
              <a:rPr lang="de-DE" baseline="0" dirty="0" smtClean="0"/>
              <a:t> Insekten als eiweißreiche Kost um gesund heranzuwachsen.</a:t>
            </a:r>
            <a:endParaRPr lang="de-DE" dirty="0" smtClean="0"/>
          </a:p>
          <a:p>
            <a:r>
              <a:rPr lang="de-DE" b="1" dirty="0" smtClean="0"/>
              <a:t>Trocken</a:t>
            </a:r>
            <a:r>
              <a:rPr lang="de-DE" b="1" baseline="0" dirty="0" smtClean="0"/>
              <a:t> und sauber: </a:t>
            </a:r>
            <a:r>
              <a:rPr lang="de-DE" baseline="0" dirty="0" smtClean="0"/>
              <a:t>Die Futterstelle muss so gebaut sein, dass das Futter nicht nass wird. Außerdem darf kein Kot ins Futter gelangen. Sonst breiten sich sehr schnell Krankheiten aus. Besonders hygienisch sind Futtersäulen oder andere Silo-Systeme.</a:t>
            </a:r>
          </a:p>
          <a:p>
            <a:r>
              <a:rPr lang="de-DE" b="1" baseline="0" dirty="0" smtClean="0"/>
              <a:t>Hygiene: </a:t>
            </a:r>
            <a:r>
              <a:rPr lang="de-DE" baseline="0" dirty="0" smtClean="0"/>
              <a:t>Bei der Reinigung des Futterhauses unbedingt auf scharfe Chemikalien verzichten. Das Futterhaus kräftig ab- und ausbürsten und mit heißem Wasser ausspülen. Sollten tote Vögel an den Futterstellen gefunden werden, die Fütterung sofort einstellen! Futterhaus säubern und desinfizieren und alle Futterreste vom Boden entfernen! Die toten Vögel mit Handschuhen anfassen und im Plastikbeutel in den Restmüll entsorgen, Hände desinfizieren.</a:t>
            </a:r>
          </a:p>
          <a:p>
            <a:r>
              <a:rPr lang="de-DE" b="1" baseline="0" dirty="0" smtClean="0"/>
              <a:t>Wo:</a:t>
            </a:r>
          </a:p>
          <a:p>
            <a:r>
              <a:rPr lang="de-DE" b="1" baseline="0" dirty="0" smtClean="0"/>
              <a:t>Sicherheit: </a:t>
            </a:r>
            <a:r>
              <a:rPr lang="de-DE" baseline="0" dirty="0" smtClean="0"/>
              <a:t>Das Futterhaus sollte fei aufgestellt werden, damit die Vögel eine heranschleichende Katze rechtzeitig bemerken. Am besten drei bis vier Meter von einem Gebüsch oder Baum entfernt.</a:t>
            </a:r>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39</a:t>
            </a:fld>
            <a:endParaRPr lang="de-DE"/>
          </a:p>
        </p:txBody>
      </p:sp>
    </p:spTree>
    <p:extLst>
      <p:ext uri="{BB962C8B-B14F-4D97-AF65-F5344CB8AC3E}">
        <p14:creationId xmlns:p14="http://schemas.microsoft.com/office/powerpoint/2010/main" val="2285075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1" dirty="0" smtClean="0"/>
              <a:t>Was:</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Je nachdem, wie und was Sie füttern, können Sie Ihre Besucher gezielt einladen. Denn jeder Vogel hat sich in der Natur eine andere ökologische Nische gesucht, die natürlich auch sein Fressverhalten bestimmt.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1" i="0" kern="1200" dirty="0" smtClean="0">
                <a:solidFill>
                  <a:schemeClr val="tx1"/>
                </a:solidFill>
                <a:effectLst/>
                <a:latin typeface="+mn-lt"/>
                <a:ea typeface="+mn-ea"/>
                <a:cs typeface="+mn-cs"/>
              </a:rPr>
              <a:t>Weichfutterfresser:</a:t>
            </a:r>
            <a:r>
              <a:rPr lang="de-DE" sz="1200" b="0" i="0" kern="1200" dirty="0" smtClean="0">
                <a:solidFill>
                  <a:schemeClr val="tx1"/>
                </a:solidFill>
                <a:effectLst/>
                <a:latin typeface="+mn-lt"/>
                <a:ea typeface="+mn-ea"/>
                <a:cs typeface="+mn-cs"/>
              </a:rPr>
              <a:t> Amsel, Mistel-</a:t>
            </a:r>
            <a:r>
              <a:rPr lang="de-DE" sz="1200" b="0" i="0" kern="1200" baseline="0" dirty="0" smtClean="0">
                <a:solidFill>
                  <a:schemeClr val="tx1"/>
                </a:solidFill>
                <a:effectLst/>
                <a:latin typeface="+mn-lt"/>
                <a:ea typeface="+mn-ea"/>
                <a:cs typeface="+mn-cs"/>
              </a:rPr>
              <a:t> und Wacholderd</a:t>
            </a:r>
            <a:r>
              <a:rPr lang="de-DE" sz="1200" b="0" i="0" kern="1200" dirty="0" smtClean="0">
                <a:solidFill>
                  <a:schemeClr val="tx1"/>
                </a:solidFill>
                <a:effectLst/>
                <a:latin typeface="+mn-lt"/>
                <a:ea typeface="+mn-ea"/>
                <a:cs typeface="+mn-cs"/>
              </a:rPr>
              <a:t>rossel, Rotkehlchen und Heckenbraunelle. Sie mögen gerne Äpfel, Rosinen oder Getreideflocken. Auch Mehlwürmer fressen diese Vögel gerne.</a:t>
            </a:r>
            <a:br>
              <a:rPr lang="de-DE" sz="1200" b="0" i="0" kern="1200" dirty="0" smtClean="0">
                <a:solidFill>
                  <a:schemeClr val="tx1"/>
                </a:solidFill>
                <a:effectLst/>
                <a:latin typeface="+mn-lt"/>
                <a:ea typeface="+mn-ea"/>
                <a:cs typeface="+mn-cs"/>
              </a:rPr>
            </a:br>
            <a:r>
              <a:rPr lang="de-DE" sz="1200" b="1" i="0" kern="1200" dirty="0" smtClean="0">
                <a:solidFill>
                  <a:schemeClr val="tx1"/>
                </a:solidFill>
                <a:effectLst/>
                <a:latin typeface="+mn-lt"/>
                <a:ea typeface="+mn-ea"/>
                <a:cs typeface="+mn-cs"/>
              </a:rPr>
              <a:t>Körnerfresser: </a:t>
            </a:r>
            <a:r>
              <a:rPr lang="de-DE" sz="1200" b="0" i="0" kern="1200" dirty="0" smtClean="0">
                <a:solidFill>
                  <a:schemeClr val="tx1"/>
                </a:solidFill>
                <a:effectLst/>
                <a:latin typeface="+mn-lt"/>
                <a:ea typeface="+mn-ea"/>
                <a:cs typeface="+mn-cs"/>
              </a:rPr>
              <a:t>Buchfink, </a:t>
            </a:r>
            <a:r>
              <a:rPr lang="de-DE" sz="1200" b="0" i="0" kern="1200" dirty="0" err="1" smtClean="0">
                <a:solidFill>
                  <a:schemeClr val="tx1"/>
                </a:solidFill>
                <a:effectLst/>
                <a:latin typeface="+mn-lt"/>
                <a:ea typeface="+mn-ea"/>
                <a:cs typeface="+mn-cs"/>
              </a:rPr>
              <a:t>Bergfink</a:t>
            </a:r>
            <a:r>
              <a:rPr lang="de-DE" sz="1200" b="0" i="0" kern="1200" dirty="0" smtClean="0">
                <a:solidFill>
                  <a:schemeClr val="tx1"/>
                </a:solidFill>
                <a:effectLst/>
                <a:latin typeface="+mn-lt"/>
                <a:ea typeface="+mn-ea"/>
                <a:cs typeface="+mn-cs"/>
              </a:rPr>
              <a:t>, Erlenzeisig, Gimpel und Feldsperlinge. Sie wollen am liebsten Körnergemische, Erdnussbruch, Sonnenblumenkerne und energiereiche, ölhaltige Sämereien wie </a:t>
            </a:r>
            <a:r>
              <a:rPr lang="de-DE" sz="1200" b="0" i="0" kern="1200" dirty="0" err="1" smtClean="0">
                <a:solidFill>
                  <a:schemeClr val="tx1"/>
                </a:solidFill>
                <a:effectLst/>
                <a:latin typeface="+mn-lt"/>
                <a:ea typeface="+mn-ea"/>
                <a:cs typeface="+mn-cs"/>
              </a:rPr>
              <a:t>Nijer</a:t>
            </a:r>
            <a:r>
              <a:rPr lang="de-DE" sz="1200" b="0" i="0" kern="1200" dirty="0" smtClean="0">
                <a:solidFill>
                  <a:schemeClr val="tx1"/>
                </a:solidFill>
                <a:effectLst/>
                <a:latin typeface="+mn-lt"/>
                <a:ea typeface="+mn-ea"/>
                <a:cs typeface="+mn-cs"/>
              </a:rPr>
              <a:t>, Hanf oder Mohn.</a:t>
            </a:r>
          </a:p>
          <a:p>
            <a:r>
              <a:rPr lang="de-DE" sz="1200" b="1" i="0" kern="1200" dirty="0" smtClean="0">
                <a:solidFill>
                  <a:schemeClr val="tx1"/>
                </a:solidFill>
                <a:effectLst/>
                <a:latin typeface="+mn-lt"/>
                <a:ea typeface="+mn-ea"/>
                <a:cs typeface="+mn-cs"/>
              </a:rPr>
              <a:t>Allesfresser: </a:t>
            </a:r>
            <a:r>
              <a:rPr lang="de-DE" sz="1200" b="0" i="0" kern="1200" dirty="0" smtClean="0">
                <a:solidFill>
                  <a:schemeClr val="tx1"/>
                </a:solidFill>
                <a:effectLst/>
                <a:latin typeface="+mn-lt"/>
                <a:ea typeface="+mn-ea"/>
                <a:cs typeface="+mn-cs"/>
              </a:rPr>
              <a:t>Spechte und der Kleiber</a:t>
            </a:r>
            <a:r>
              <a:rPr lang="de-DE" sz="1200" b="1" i="0" kern="120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greift bei diesem Angebot auch gerne zu, freuen sich aber außerdem über Fettfutter und Mehlwürmer.</a:t>
            </a:r>
            <a:r>
              <a:rPr lang="de-DE" sz="1200" b="0" i="0" kern="1200" baseline="0" dirty="0" smtClean="0">
                <a:solidFill>
                  <a:schemeClr val="tx1"/>
                </a:solidFill>
                <a:effectLst/>
                <a:latin typeface="+mn-lt"/>
                <a:ea typeface="+mn-ea"/>
                <a:cs typeface="+mn-cs"/>
              </a:rPr>
              <a:t> </a:t>
            </a:r>
            <a:r>
              <a:rPr lang="de-DE" sz="1200" b="0" i="0" kern="1200" dirty="0" smtClean="0">
                <a:solidFill>
                  <a:schemeClr val="tx1"/>
                </a:solidFill>
                <a:effectLst/>
                <a:latin typeface="+mn-lt"/>
                <a:ea typeface="+mn-ea"/>
                <a:cs typeface="+mn-cs"/>
              </a:rPr>
              <a:t>Kohlmeise, Schwanzmeise, Sumpfmeise und Tannenmeise fressen besonders gerne Erdnussbruch, Sonnenblumenkerne und Fettfutter. Auch Mehlwürmer verschmähen sie nicht. </a:t>
            </a:r>
          </a:p>
          <a:p>
            <a:endParaRPr lang="de-DE"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40</a:t>
            </a:fld>
            <a:endParaRPr lang="de-DE"/>
          </a:p>
        </p:txBody>
      </p:sp>
    </p:spTree>
    <p:extLst>
      <p:ext uri="{BB962C8B-B14F-4D97-AF65-F5344CB8AC3E}">
        <p14:creationId xmlns:p14="http://schemas.microsoft.com/office/powerpoint/2010/main" val="158306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smtClean="0"/>
              <a:t>Notiere die Bildnummer (hier die 2) hinter dem richtigen Vogelnamen in deinem Heft!</a:t>
            </a:r>
          </a:p>
          <a:p>
            <a:endParaRPr lang="de-DE" b="0" dirty="0"/>
          </a:p>
        </p:txBody>
      </p:sp>
      <p:sp>
        <p:nvSpPr>
          <p:cNvPr id="4" name="Foliennummernplatzhalter 3"/>
          <p:cNvSpPr>
            <a:spLocks noGrp="1"/>
          </p:cNvSpPr>
          <p:nvPr>
            <p:ph type="sldNum" sz="quarter" idx="10"/>
          </p:nvPr>
        </p:nvSpPr>
        <p:spPr/>
        <p:txBody>
          <a:bodyPr/>
          <a:lstStyle/>
          <a:p>
            <a:fld id="{608B35A0-6B30-43C3-A7AA-1A24E41A3FC9}" type="slidenum">
              <a:rPr lang="de-DE" smtClean="0"/>
              <a:t>5</a:t>
            </a:fld>
            <a:endParaRPr lang="de-DE"/>
          </a:p>
        </p:txBody>
      </p:sp>
    </p:spTree>
    <p:extLst>
      <p:ext uri="{BB962C8B-B14F-4D97-AF65-F5344CB8AC3E}">
        <p14:creationId xmlns:p14="http://schemas.microsoft.com/office/powerpoint/2010/main" val="23751296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b="1" dirty="0" smtClean="0"/>
              <a:t>Stunde</a:t>
            </a:r>
            <a:r>
              <a:rPr lang="de-DE" b="1" baseline="0" dirty="0" smtClean="0"/>
              <a:t> der Wintervögel</a:t>
            </a:r>
            <a:r>
              <a:rPr lang="de-DE" baseline="0" dirty="0" smtClean="0"/>
              <a:t>“ ist eine Mitmachaktion des Landesbund für Vogelschutzes (LBV e. V.) und des Naturschutzbundes (NABU e. V.). </a:t>
            </a:r>
          </a:p>
          <a:p>
            <a:endParaRPr lang="de-DE" baseline="0" dirty="0" smtClean="0"/>
          </a:p>
          <a:p>
            <a:r>
              <a:rPr lang="de-DE" baseline="0" dirty="0" smtClean="0"/>
              <a:t>Diese Aktion erfasst die Häufigkeit der deutschen Wintervogelarten. Die Beobachtung (das Monitoring) dient dazu, Schwankungen im Vorkommen einzelner Arten festzustellen. Auf diese Weise können z. B. bei rückläufigen Bestandzahlen rechtzeitig vertiefende Untersuchungen durchgeführt und entsprechende Maßnahmen zum Schutz der Art ergriffen werden. </a:t>
            </a:r>
          </a:p>
          <a:p>
            <a:endParaRPr lang="de-DE" baseline="0" dirty="0" smtClean="0"/>
          </a:p>
          <a:p>
            <a:r>
              <a:rPr lang="de-DE" baseline="0" dirty="0" smtClean="0"/>
              <a:t>Jeder kann mitmachen, ob als Schulklasse, in der Familie oder alleine. Eine Stunde lang werden an einem beliebigen Beobachtungsort Vögel gezählt. Dabei wird </a:t>
            </a:r>
            <a:r>
              <a:rPr lang="de-DE" b="1" baseline="0" dirty="0" smtClean="0"/>
              <a:t>von jeder Art die höchste Anzahl von Vögeln notiert, die im Laufe der Stunde gleichzeitig anwesend war</a:t>
            </a:r>
            <a:r>
              <a:rPr lang="de-D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Die Zählergebnisse können auf dem</a:t>
            </a:r>
            <a:r>
              <a:rPr lang="de-DE" baseline="0" dirty="0" smtClean="0"/>
              <a:t> Meldebogen eingetragen und per Post eingesandt oder online übermittelt werden. Meldebögen und weiteres Informationsmaterial können auf </a:t>
            </a:r>
            <a:r>
              <a:rPr lang="de-DE" u="sng" dirty="0" smtClean="0">
                <a:solidFill>
                  <a:srgbClr val="3366FF"/>
                </a:solidFill>
                <a:cs typeface="Lucida Sans Unicode" pitchFamily="34" charset="0"/>
              </a:rPr>
              <a:t>www.stunde-der-wintervoegel.de</a:t>
            </a:r>
            <a:r>
              <a:rPr lang="de-DE" dirty="0" smtClean="0">
                <a:cs typeface="Lucida Sans Unicode" pitchFamily="34" charset="0"/>
              </a:rPr>
              <a:t>, per E-Mail an vogelzaehlung@lbv.de  oder telefonisch unter 0 91 74 / 47 75 – 24 angefordert werden.</a:t>
            </a:r>
          </a:p>
          <a:p>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41</a:t>
            </a:fld>
            <a:endParaRPr lang="de-DE"/>
          </a:p>
        </p:txBody>
      </p:sp>
    </p:spTree>
    <p:extLst>
      <p:ext uri="{BB962C8B-B14F-4D97-AF65-F5344CB8AC3E}">
        <p14:creationId xmlns:p14="http://schemas.microsoft.com/office/powerpoint/2010/main" val="24931293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Auf</a:t>
            </a:r>
            <a:r>
              <a:rPr lang="de-DE" baseline="0" dirty="0" smtClean="0"/>
              <a:t> unserer Homepage </a:t>
            </a:r>
            <a:r>
              <a:rPr lang="de-DE" u="sng" baseline="0" dirty="0" smtClean="0"/>
              <a:t>www.lbv.de</a:t>
            </a:r>
            <a:r>
              <a:rPr lang="de-DE" baseline="0" dirty="0" smtClean="0"/>
              <a:t> und </a:t>
            </a:r>
            <a:r>
              <a:rPr lang="de-DE" baseline="0" smtClean="0"/>
              <a:t>den Aktionsseiten </a:t>
            </a:r>
            <a:r>
              <a:rPr lang="de-DE" u="sng" baseline="0" dirty="0" smtClean="0"/>
              <a:t>www.stunde-der-wintervoegel.de</a:t>
            </a:r>
            <a:r>
              <a:rPr lang="de-DE" u="none" baseline="0" dirty="0" smtClean="0"/>
              <a:t> finden sie umfangreiche Informationen zur Aktion: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smtClean="0"/>
              <a:t>Auswertung der Zählungen aus den Vorjahren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smtClean="0"/>
              <a:t>Foto-Galerie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smtClean="0"/>
              <a:t>Bestimmungshilfen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smtClean="0"/>
              <a:t>Vogelsteckbriefe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u="none" baseline="0" dirty="0" smtClean="0"/>
              <a:t>Arbeitsblätter und Aktionsleitfäden für Schule und Kindergarten</a:t>
            </a:r>
          </a:p>
          <a:p>
            <a:pPr marL="0" marR="0" indent="0" algn="l" defTabSz="914400" rtl="0" eaLnBrk="1" fontAlgn="auto" latinLnBrk="0" hangingPunct="1">
              <a:lnSpc>
                <a:spcPct val="100000"/>
              </a:lnSpc>
              <a:spcBef>
                <a:spcPts val="0"/>
              </a:spcBef>
              <a:spcAft>
                <a:spcPts val="0"/>
              </a:spcAft>
              <a:buClrTx/>
              <a:buSzTx/>
              <a:buFontTx/>
              <a:buNone/>
              <a:tabLst/>
              <a:defRPr/>
            </a:pPr>
            <a:endParaRPr lang="de-DE"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u="none" baseline="0" dirty="0" smtClean="0"/>
              <a:t>Übrigens: Auch im Mai ist Ihre Hilfe bei der Vogelzählung gefragt. Die „</a:t>
            </a:r>
            <a:r>
              <a:rPr lang="de-DE" b="1" u="none" baseline="0" dirty="0" smtClean="0"/>
              <a:t>Stunde der Gartenvögel</a:t>
            </a:r>
            <a:r>
              <a:rPr lang="de-DE" u="none" baseline="0" dirty="0" smtClean="0"/>
              <a:t>“ erfasst äquivalent zur „Stunde der Wintervögel“, alle Vogelarten, die sich im Sommer bei uns aufhalten. Informationen finden Sie auf unseren Aktionsseiten im Internet: </a:t>
            </a:r>
            <a:r>
              <a:rPr lang="de-DE" u="sng" baseline="0" dirty="0" smtClean="0"/>
              <a:t>w</a:t>
            </a:r>
            <a:r>
              <a:rPr lang="de-DE" u="sng" dirty="0" smtClean="0"/>
              <a:t>ww.stunde-der-gartenvoegel.lbv.de</a:t>
            </a:r>
            <a:endParaRPr lang="de-DE" u="sng" dirty="0"/>
          </a:p>
        </p:txBody>
      </p:sp>
      <p:sp>
        <p:nvSpPr>
          <p:cNvPr id="4" name="Foliennummernplatzhalter 3"/>
          <p:cNvSpPr>
            <a:spLocks noGrp="1"/>
          </p:cNvSpPr>
          <p:nvPr>
            <p:ph type="sldNum" sz="quarter" idx="10"/>
          </p:nvPr>
        </p:nvSpPr>
        <p:spPr/>
        <p:txBody>
          <a:bodyPr/>
          <a:lstStyle/>
          <a:p>
            <a:fld id="{608B35A0-6B30-43C3-A7AA-1A24E41A3FC9}" type="slidenum">
              <a:rPr lang="de-DE" smtClean="0"/>
              <a:t>42</a:t>
            </a:fld>
            <a:endParaRPr lang="de-DE"/>
          </a:p>
        </p:txBody>
      </p:sp>
    </p:spTree>
    <p:extLst>
      <p:ext uri="{BB962C8B-B14F-4D97-AF65-F5344CB8AC3E}">
        <p14:creationId xmlns:p14="http://schemas.microsoft.com/office/powerpoint/2010/main" val="99294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3) hinter dem richtigen Vogelnamen in deinem Heft!</a:t>
            </a:r>
          </a:p>
          <a:p>
            <a:endParaRPr lang="de-DE" baseline="0" dirty="0" smtClean="0"/>
          </a:p>
        </p:txBody>
      </p:sp>
      <p:sp>
        <p:nvSpPr>
          <p:cNvPr id="4" name="Foliennummernplatzhalter 3"/>
          <p:cNvSpPr>
            <a:spLocks noGrp="1"/>
          </p:cNvSpPr>
          <p:nvPr>
            <p:ph type="sldNum" sz="quarter" idx="10"/>
          </p:nvPr>
        </p:nvSpPr>
        <p:spPr/>
        <p:txBody>
          <a:bodyPr/>
          <a:lstStyle/>
          <a:p>
            <a:fld id="{608B35A0-6B30-43C3-A7AA-1A24E41A3FC9}" type="slidenum">
              <a:rPr lang="de-DE" smtClean="0"/>
              <a:t>6</a:t>
            </a:fld>
            <a:endParaRPr lang="de-DE"/>
          </a:p>
        </p:txBody>
      </p:sp>
    </p:spTree>
    <p:extLst>
      <p:ext uri="{BB962C8B-B14F-4D97-AF65-F5344CB8AC3E}">
        <p14:creationId xmlns:p14="http://schemas.microsoft.com/office/powerpoint/2010/main" val="51081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4) hinter dem richtigen Vogelnamen in deinem Heft!</a:t>
            </a:r>
          </a:p>
          <a:p>
            <a:endParaRPr lang="de-DE" b="1" dirty="0"/>
          </a:p>
        </p:txBody>
      </p:sp>
      <p:sp>
        <p:nvSpPr>
          <p:cNvPr id="4" name="Foliennummernplatzhalter 3"/>
          <p:cNvSpPr>
            <a:spLocks noGrp="1"/>
          </p:cNvSpPr>
          <p:nvPr>
            <p:ph type="sldNum" sz="quarter" idx="10"/>
          </p:nvPr>
        </p:nvSpPr>
        <p:spPr/>
        <p:txBody>
          <a:bodyPr/>
          <a:lstStyle/>
          <a:p>
            <a:fld id="{608B35A0-6B30-43C3-A7AA-1A24E41A3FC9}" type="slidenum">
              <a:rPr lang="de-DE" smtClean="0"/>
              <a:t>7</a:t>
            </a:fld>
            <a:endParaRPr lang="de-DE"/>
          </a:p>
        </p:txBody>
      </p:sp>
    </p:spTree>
    <p:extLst>
      <p:ext uri="{BB962C8B-B14F-4D97-AF65-F5344CB8AC3E}">
        <p14:creationId xmlns:p14="http://schemas.microsoft.com/office/powerpoint/2010/main" val="339244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5) hinter dem richtigen Vogelnamen in deinem Heft!</a:t>
            </a:r>
          </a:p>
          <a:p>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8</a:t>
            </a:fld>
            <a:endParaRPr lang="de-DE"/>
          </a:p>
        </p:txBody>
      </p:sp>
    </p:spTree>
    <p:extLst>
      <p:ext uri="{BB962C8B-B14F-4D97-AF65-F5344CB8AC3E}">
        <p14:creationId xmlns:p14="http://schemas.microsoft.com/office/powerpoint/2010/main" val="353491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6) hinter dem richtigen Vogelnamen in deinem Heft!</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9</a:t>
            </a:fld>
            <a:endParaRPr lang="de-DE"/>
          </a:p>
        </p:txBody>
      </p:sp>
    </p:spTree>
    <p:extLst>
      <p:ext uri="{BB962C8B-B14F-4D97-AF65-F5344CB8AC3E}">
        <p14:creationId xmlns:p14="http://schemas.microsoft.com/office/powerpoint/2010/main" val="367761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b="0" dirty="0" smtClean="0"/>
              <a:t>Notiere die Bildnummer (hier die 7) hinter dem richtigen Vogelnamen in deinem Heft!</a:t>
            </a:r>
          </a:p>
          <a:p>
            <a:endParaRPr lang="de-DE" dirty="0"/>
          </a:p>
        </p:txBody>
      </p:sp>
      <p:sp>
        <p:nvSpPr>
          <p:cNvPr id="4" name="Foliennummernplatzhalter 3"/>
          <p:cNvSpPr>
            <a:spLocks noGrp="1"/>
          </p:cNvSpPr>
          <p:nvPr>
            <p:ph type="sldNum" sz="quarter" idx="10"/>
          </p:nvPr>
        </p:nvSpPr>
        <p:spPr/>
        <p:txBody>
          <a:bodyPr/>
          <a:lstStyle/>
          <a:p>
            <a:fld id="{608B35A0-6B30-43C3-A7AA-1A24E41A3FC9}" type="slidenum">
              <a:rPr lang="de-DE" smtClean="0"/>
              <a:t>10</a:t>
            </a:fld>
            <a:endParaRPr lang="de-DE"/>
          </a:p>
        </p:txBody>
      </p:sp>
    </p:spTree>
    <p:extLst>
      <p:ext uri="{BB962C8B-B14F-4D97-AF65-F5344CB8AC3E}">
        <p14:creationId xmlns:p14="http://schemas.microsoft.com/office/powerpoint/2010/main" val="83561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EAEA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37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2" name="Gruppieren 1"/>
          <p:cNvGrpSpPr/>
          <p:nvPr userDrawn="1"/>
        </p:nvGrpSpPr>
        <p:grpSpPr>
          <a:xfrm>
            <a:off x="35496" y="5288277"/>
            <a:ext cx="9105420" cy="1569723"/>
            <a:chOff x="35496" y="5288277"/>
            <a:chExt cx="9105420" cy="1569723"/>
          </a:xfrm>
        </p:grpSpPr>
        <p:pic>
          <p:nvPicPr>
            <p:cNvPr id="5" name="Grafik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8" name="Rechteck 7"/>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Tree>
    <p:extLst>
      <p:ext uri="{BB962C8B-B14F-4D97-AF65-F5344CB8AC3E}">
        <p14:creationId xmlns:p14="http://schemas.microsoft.com/office/powerpoint/2010/main" val="2903415945"/>
      </p:ext>
    </p:extLst>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600" b="1" kern="1200" cap="all" baseline="0">
          <a:solidFill>
            <a:srgbClr val="005FAF"/>
          </a:solidFill>
          <a:latin typeface="Calibri" panose="020F050202020403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5FAF"/>
          </a:solidFill>
          <a:latin typeface="Calibri Light" panose="020F03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5FAF"/>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pic>
        <p:nvPicPr>
          <p:cNvPr id="10" name="Grafik 9" descr="CR0F0049.Buchfink - Frank Derer Kopie.jpg"/>
          <p:cNvPicPr>
            <a:picLocks noChangeAspect="1"/>
          </p:cNvPicPr>
          <p:nvPr/>
        </p:nvPicPr>
        <p:blipFill>
          <a:blip r:embed="rId4" cstate="print"/>
          <a:stretch>
            <a:fillRect/>
          </a:stretch>
        </p:blipFill>
        <p:spPr>
          <a:xfrm>
            <a:off x="994970" y="1024466"/>
            <a:ext cx="7154061" cy="4771703"/>
          </a:xfrm>
          <a:prstGeom prst="rect">
            <a:avLst/>
          </a:prstGeom>
          <a:ln>
            <a:noFill/>
          </a:ln>
          <a:effectLst>
            <a:softEdge rad="112500"/>
          </a:effectLst>
        </p:spPr>
      </p:pic>
      <p:sp>
        <p:nvSpPr>
          <p:cNvPr id="12" name="Textfeld 11"/>
          <p:cNvSpPr txBox="1"/>
          <p:nvPr/>
        </p:nvSpPr>
        <p:spPr>
          <a:xfrm>
            <a:off x="975372" y="3193812"/>
            <a:ext cx="7193257" cy="1384995"/>
          </a:xfrm>
          <a:prstGeom prst="rect">
            <a:avLst/>
          </a:prstGeom>
          <a:noFill/>
        </p:spPr>
        <p:txBody>
          <a:bodyPr wrap="square" rtlCol="0">
            <a:spAutoFit/>
          </a:bodyPr>
          <a:lstStyle/>
          <a:p>
            <a:pPr algn="ctr"/>
            <a:r>
              <a:rPr lang="de-DE" sz="2800" dirty="0" smtClean="0">
                <a:effectLst>
                  <a:glow rad="127000">
                    <a:srgbClr val="EAEAEA">
                      <a:alpha val="60000"/>
                    </a:srgbClr>
                  </a:glow>
                </a:effectLst>
              </a:rPr>
              <a:t>Heimische Vogelarten im Winter</a:t>
            </a:r>
          </a:p>
          <a:p>
            <a:pPr algn="ctr"/>
            <a:r>
              <a:rPr lang="de-DE" sz="2800" dirty="0" smtClean="0">
                <a:effectLst>
                  <a:glow rad="127000">
                    <a:srgbClr val="EAEAEA">
                      <a:alpha val="60000"/>
                    </a:srgbClr>
                  </a:glow>
                </a:effectLst>
              </a:rPr>
              <a:t>Überwinterungsstrategien</a:t>
            </a:r>
          </a:p>
          <a:p>
            <a:pPr algn="ctr"/>
            <a:r>
              <a:rPr lang="de-DE" sz="2800" dirty="0" smtClean="0">
                <a:effectLst>
                  <a:glow rad="127000">
                    <a:srgbClr val="EAEAEA">
                      <a:alpha val="60000"/>
                    </a:srgbClr>
                  </a:glow>
                </a:effectLst>
              </a:rPr>
              <a:t>Vogelfütterung</a:t>
            </a:r>
          </a:p>
        </p:txBody>
      </p:sp>
      <p:sp>
        <p:nvSpPr>
          <p:cNvPr id="5" name="Textfeld 4"/>
          <p:cNvSpPr txBox="1"/>
          <p:nvPr/>
        </p:nvSpPr>
        <p:spPr>
          <a:xfrm>
            <a:off x="287524" y="316580"/>
            <a:ext cx="8568952" cy="707886"/>
          </a:xfrm>
          <a:prstGeom prst="rect">
            <a:avLst/>
          </a:prstGeom>
          <a:noFill/>
        </p:spPr>
        <p:txBody>
          <a:bodyPr wrap="square" rtlCol="0">
            <a:spAutoFit/>
          </a:bodyPr>
          <a:lstStyle/>
          <a:p>
            <a:pPr algn="ctr"/>
            <a:r>
              <a:rPr lang="de-DE" sz="4000" b="1" cap="all" dirty="0" smtClean="0">
                <a:solidFill>
                  <a:srgbClr val="005FAF"/>
                </a:solidFill>
                <a:effectLst>
                  <a:glow rad="127000">
                    <a:srgbClr val="EAEAEA">
                      <a:alpha val="60000"/>
                    </a:srgbClr>
                  </a:glow>
                </a:effectLst>
                <a:latin typeface="+mj-lt"/>
              </a:rPr>
              <a:t>Unsere Vögel im Winter</a:t>
            </a:r>
            <a:endParaRPr lang="de-DE" sz="4000" b="1" cap="all" dirty="0">
              <a:solidFill>
                <a:srgbClr val="005FAF"/>
              </a:solidFill>
              <a:effectLst>
                <a:glow rad="127000">
                  <a:srgbClr val="EAEAEA">
                    <a:alpha val="60000"/>
                  </a:srgbClr>
                </a:glow>
              </a:effectLst>
              <a:latin typeface="+mj-lt"/>
            </a:endParaRPr>
          </a:p>
        </p:txBody>
      </p:sp>
    </p:spTree>
    <p:extLst>
      <p:ext uri="{BB962C8B-B14F-4D97-AF65-F5344CB8AC3E}">
        <p14:creationId xmlns:p14="http://schemas.microsoft.com/office/powerpoint/2010/main" val="103532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4098" name="Picture 2" descr="\\SERVER-MUENCHEN\Public\Bezirksgeschäftsstelle Oberbayern\Umweltbildung\Projekte\Glücksspirale Fridolin Fink\Fotos LBV-Archiv für Quizz\Spechtweg_28-Jan-10_Gruenfink_08461 - Dr. Christoph Moning - L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35431"/>
            <a:ext cx="7009526" cy="4678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7.</a:t>
              </a:r>
              <a:endParaRPr lang="de-DE" sz="4000" b="1" dirty="0">
                <a:solidFill>
                  <a:schemeClr val="bg1"/>
                </a:solidFill>
              </a:endParaRPr>
            </a:p>
          </p:txBody>
        </p:sp>
      </p:grpSp>
    </p:spTree>
    <p:extLst>
      <p:ext uri="{BB962C8B-B14F-4D97-AF65-F5344CB8AC3E}">
        <p14:creationId xmlns:p14="http://schemas.microsoft.com/office/powerpoint/2010/main" val="24713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6146" name="Picture 2" descr="\\SERVER-MUENCHEN\Public\Bezirksgeschäftsstelle Oberbayern\Umweltbildung\Projekte\Glücksspirale Fridolin Fink\Fotos LBV-Archiv für Quizz\Dompfaff im Winter - Ralph Sturm - LBV.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4" t="9237"/>
          <a:stretch/>
        </p:blipFill>
        <p:spPr bwMode="auto">
          <a:xfrm>
            <a:off x="709684" y="1433014"/>
            <a:ext cx="6949490" cy="4444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8.</a:t>
              </a:r>
              <a:endParaRPr lang="de-DE" sz="4000" b="1" dirty="0">
                <a:solidFill>
                  <a:schemeClr val="bg1"/>
                </a:solidFill>
              </a:endParaRPr>
            </a:p>
          </p:txBody>
        </p:sp>
      </p:grpSp>
    </p:spTree>
    <p:extLst>
      <p:ext uri="{BB962C8B-B14F-4D97-AF65-F5344CB8AC3E}">
        <p14:creationId xmlns:p14="http://schemas.microsoft.com/office/powerpoint/2010/main" val="322835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8194" name="Picture 2" descr="\\SERVER-MUENCHEN\Public\Bezirksgeschäftsstelle Oberbayern\Umweltbildung\Projekte\Glücksspirale Fridolin Fink\Fotos LBV-Archiv für Quizz\Spechtweg_8-Jan-10_Buntspecht_0097 - Dr. Christoph Moning - LB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335431"/>
            <a:ext cx="3233331" cy="4862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3059832" y="980728"/>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9..</a:t>
              </a:r>
              <a:endParaRPr lang="de-DE" sz="4000" b="1" dirty="0">
                <a:solidFill>
                  <a:schemeClr val="bg1"/>
                </a:solidFill>
              </a:endParaRPr>
            </a:p>
          </p:txBody>
        </p:sp>
      </p:grpSp>
    </p:spTree>
    <p:extLst>
      <p:ext uri="{BB962C8B-B14F-4D97-AF65-F5344CB8AC3E}">
        <p14:creationId xmlns:p14="http://schemas.microsoft.com/office/powerpoint/2010/main" val="39134753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 name="Grafik 2" descr="P1110877 Rotkehlchen - H. Zinnecker Kopie.jpg"/>
          <p:cNvPicPr>
            <a:picLocks noChangeAspect="1"/>
          </p:cNvPicPr>
          <p:nvPr/>
        </p:nvPicPr>
        <p:blipFill>
          <a:blip r:embed="rId4" cstate="print"/>
          <a:stretch>
            <a:fillRect/>
          </a:stretch>
        </p:blipFill>
        <p:spPr>
          <a:xfrm>
            <a:off x="1907704" y="1628800"/>
            <a:ext cx="5712032" cy="4284024"/>
          </a:xfrm>
          <a:prstGeom prst="rect">
            <a:avLst/>
          </a:prstGeom>
          <a:ln>
            <a:noFill/>
          </a:ln>
          <a:effectLst>
            <a:softEdge rad="112500"/>
          </a:effec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83568" y="1421836"/>
              <a:ext cx="1008112" cy="707886"/>
            </a:xfrm>
            <a:prstGeom prst="rect">
              <a:avLst/>
            </a:prstGeom>
            <a:noFill/>
          </p:spPr>
          <p:txBody>
            <a:bodyPr wrap="square" rtlCol="0">
              <a:spAutoFit/>
            </a:bodyPr>
            <a:lstStyle/>
            <a:p>
              <a:r>
                <a:rPr lang="de-DE" sz="4000" b="1" dirty="0" smtClean="0">
                  <a:solidFill>
                    <a:schemeClr val="bg1"/>
                  </a:solidFill>
                </a:rPr>
                <a:t>10.</a:t>
              </a:r>
              <a:endParaRPr lang="de-DE" sz="4000" b="1" dirty="0">
                <a:solidFill>
                  <a:schemeClr val="bg1"/>
                </a:solidFill>
              </a:endParaRPr>
            </a:p>
          </p:txBody>
        </p:sp>
      </p:grpSp>
    </p:spTree>
    <p:extLst>
      <p:ext uri="{BB962C8B-B14F-4D97-AF65-F5344CB8AC3E}">
        <p14:creationId xmlns:p14="http://schemas.microsoft.com/office/powerpoint/2010/main" val="32711714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9218" name="Picture 2" descr="\\SERVER-MUENCHEN\Public\Bezirksgeschäftsstelle Oberbayern\Umweltbildung\Projekte\Glücksspirale Fridolin Fink\Fotos LBV-Archiv für Quizz\Kleiber-Foto Heinz Tuschl-_MG_9420.jpg"/>
          <p:cNvPicPr>
            <a:picLocks noChangeAspect="1" noChangeArrowheads="1"/>
          </p:cNvPicPr>
          <p:nvPr/>
        </p:nvPicPr>
        <p:blipFill rotWithShape="1">
          <a:blip r:embed="rId4">
            <a:extLst>
              <a:ext uri="{28A0092B-C50C-407E-A947-70E740481C1C}">
                <a14:useLocalDpi xmlns:a14="http://schemas.microsoft.com/office/drawing/2010/main" val="0"/>
              </a:ext>
            </a:extLst>
          </a:blip>
          <a:srcRect r="12561"/>
          <a:stretch/>
        </p:blipFill>
        <p:spPr bwMode="auto">
          <a:xfrm>
            <a:off x="1043608" y="1382146"/>
            <a:ext cx="6120680" cy="4666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755576" y="1421836"/>
              <a:ext cx="936104" cy="707886"/>
            </a:xfrm>
            <a:prstGeom prst="rect">
              <a:avLst/>
            </a:prstGeom>
            <a:noFill/>
          </p:spPr>
          <p:txBody>
            <a:bodyPr wrap="square" rtlCol="0">
              <a:spAutoFit/>
            </a:bodyPr>
            <a:lstStyle/>
            <a:p>
              <a:r>
                <a:rPr lang="de-DE" sz="4000" b="1" dirty="0" smtClean="0">
                  <a:solidFill>
                    <a:schemeClr val="bg1"/>
                  </a:solidFill>
                </a:rPr>
                <a:t>11.</a:t>
              </a:r>
              <a:endParaRPr lang="de-DE" sz="4000" b="1" dirty="0">
                <a:solidFill>
                  <a:schemeClr val="bg1"/>
                </a:solidFill>
              </a:endParaRPr>
            </a:p>
          </p:txBody>
        </p:sp>
      </p:grpSp>
    </p:spTree>
    <p:extLst>
      <p:ext uri="{BB962C8B-B14F-4D97-AF65-F5344CB8AC3E}">
        <p14:creationId xmlns:p14="http://schemas.microsoft.com/office/powerpoint/2010/main" val="24096188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4" name="Grafik 3" descr="IMG_133777a Feldsperling - Z. Tunka Kopie.jpg"/>
          <p:cNvPicPr>
            <a:picLocks noChangeAspect="1"/>
          </p:cNvPicPr>
          <p:nvPr/>
        </p:nvPicPr>
        <p:blipFill>
          <a:blip r:embed="rId4" cstate="print"/>
          <a:stretch>
            <a:fillRect/>
          </a:stretch>
        </p:blipFill>
        <p:spPr>
          <a:xfrm>
            <a:off x="1547664" y="1412776"/>
            <a:ext cx="6056416" cy="4435852"/>
          </a:xfrm>
          <a:prstGeom prst="rect">
            <a:avLst/>
          </a:prstGeom>
          <a:ln>
            <a:noFill/>
          </a:ln>
          <a:effectLst>
            <a:softEdge rad="112500"/>
          </a:effectLst>
        </p:spPr>
      </p:pic>
      <p:grpSp>
        <p:nvGrpSpPr>
          <p:cNvPr id="6" name="Gruppieren 5"/>
          <p:cNvGrpSpPr/>
          <p:nvPr/>
        </p:nvGrpSpPr>
        <p:grpSpPr>
          <a:xfrm>
            <a:off x="251520" y="905923"/>
            <a:ext cx="1944216" cy="1800200"/>
            <a:chOff x="251520" y="905923"/>
            <a:chExt cx="1944216" cy="1800200"/>
          </a:xfrm>
        </p:grpSpPr>
        <p:sp>
          <p:nvSpPr>
            <p:cNvPr id="7" name="Explosion 1 6"/>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755576" y="1421836"/>
              <a:ext cx="936104" cy="707886"/>
            </a:xfrm>
            <a:prstGeom prst="rect">
              <a:avLst/>
            </a:prstGeom>
            <a:noFill/>
          </p:spPr>
          <p:txBody>
            <a:bodyPr wrap="square" rtlCol="0">
              <a:spAutoFit/>
            </a:bodyPr>
            <a:lstStyle/>
            <a:p>
              <a:r>
                <a:rPr lang="de-DE" sz="4000" b="1" dirty="0" smtClean="0">
                  <a:solidFill>
                    <a:schemeClr val="bg1"/>
                  </a:solidFill>
                </a:rPr>
                <a:t>12.</a:t>
              </a:r>
              <a:endParaRPr lang="de-DE" sz="4000" b="1" dirty="0">
                <a:solidFill>
                  <a:schemeClr val="bg1"/>
                </a:solidFill>
              </a:endParaRPr>
            </a:p>
          </p:txBody>
        </p:sp>
      </p:grpSp>
    </p:spTree>
    <p:extLst>
      <p:ext uri="{BB962C8B-B14F-4D97-AF65-F5344CB8AC3E}">
        <p14:creationId xmlns:p14="http://schemas.microsoft.com/office/powerpoint/2010/main" val="3214402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 name="Grafik 2" descr="IMG_42783a  Amsel - Z. Tunka Kopie.jpg"/>
          <p:cNvPicPr>
            <a:picLocks noChangeAspect="1"/>
          </p:cNvPicPr>
          <p:nvPr/>
        </p:nvPicPr>
        <p:blipFill>
          <a:blip r:embed="rId4" cstate="print"/>
          <a:stretch>
            <a:fillRect/>
          </a:stretch>
        </p:blipFill>
        <p:spPr>
          <a:xfrm>
            <a:off x="827584" y="1356613"/>
            <a:ext cx="6993596" cy="4664675"/>
          </a:xfrm>
          <a:prstGeom prst="rect">
            <a:avLst/>
          </a:prstGeom>
          <a:ln>
            <a:noFill/>
          </a:ln>
          <a:effectLst>
            <a:softEdge rad="112500"/>
          </a:effec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83568" y="1421836"/>
              <a:ext cx="1008112" cy="707886"/>
            </a:xfrm>
            <a:prstGeom prst="rect">
              <a:avLst/>
            </a:prstGeom>
            <a:noFill/>
          </p:spPr>
          <p:txBody>
            <a:bodyPr wrap="square" rtlCol="0">
              <a:spAutoFit/>
            </a:bodyPr>
            <a:lstStyle/>
            <a:p>
              <a:r>
                <a:rPr lang="de-DE" sz="4000" b="1" dirty="0" smtClean="0">
                  <a:solidFill>
                    <a:schemeClr val="bg1"/>
                  </a:solidFill>
                </a:rPr>
                <a:t>13.</a:t>
              </a:r>
              <a:endParaRPr lang="de-DE" sz="4000" b="1" dirty="0">
                <a:solidFill>
                  <a:schemeClr val="bg1"/>
                </a:solidFill>
              </a:endParaRPr>
            </a:p>
          </p:txBody>
        </p:sp>
      </p:grpSp>
    </p:spTree>
    <p:extLst>
      <p:ext uri="{BB962C8B-B14F-4D97-AF65-F5344CB8AC3E}">
        <p14:creationId xmlns:p14="http://schemas.microsoft.com/office/powerpoint/2010/main" val="800494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0242" name="Picture 2" descr="\\SERVER-MUENCHEN\Public\Bezirksgeschäftsstelle Oberbayern\Umweltbildung\Projekte\Glücksspirale Fridolin Fink\Fotos LBV-Archiv für Quizz\Rabenkrähe - klein - Markus Gläß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457672"/>
            <a:ext cx="7620000" cy="441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83568" y="1421836"/>
              <a:ext cx="1008112" cy="707886"/>
            </a:xfrm>
            <a:prstGeom prst="rect">
              <a:avLst/>
            </a:prstGeom>
            <a:noFill/>
          </p:spPr>
          <p:txBody>
            <a:bodyPr wrap="square" rtlCol="0">
              <a:spAutoFit/>
            </a:bodyPr>
            <a:lstStyle/>
            <a:p>
              <a:r>
                <a:rPr lang="de-DE" sz="4000" b="1" dirty="0" smtClean="0">
                  <a:solidFill>
                    <a:schemeClr val="bg1"/>
                  </a:solidFill>
                </a:rPr>
                <a:t>14.</a:t>
              </a:r>
              <a:endParaRPr lang="de-DE" sz="4000" b="1" dirty="0">
                <a:solidFill>
                  <a:schemeClr val="bg1"/>
                </a:solidFill>
              </a:endParaRPr>
            </a:p>
          </p:txBody>
        </p:sp>
      </p:grpSp>
    </p:spTree>
    <p:extLst>
      <p:ext uri="{BB962C8B-B14F-4D97-AF65-F5344CB8AC3E}">
        <p14:creationId xmlns:p14="http://schemas.microsoft.com/office/powerpoint/2010/main" val="1326918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1266" name="Picture 2" descr="\\SERVER-MUENCHEN\Public\Bezirksgeschäftsstelle Oberbayern\Umweltbildung\Projekte\Glücksspirale Fridolin Fink\Fotos LBV-Archiv für Quizz\IMG_0150-521 Eichelhäher - Andreas Giess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56792"/>
            <a:ext cx="8215994"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6660232" y="875679"/>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83568" y="1421836"/>
              <a:ext cx="1008112" cy="707886"/>
            </a:xfrm>
            <a:prstGeom prst="rect">
              <a:avLst/>
            </a:prstGeom>
            <a:noFill/>
          </p:spPr>
          <p:txBody>
            <a:bodyPr wrap="square" rtlCol="0">
              <a:spAutoFit/>
            </a:bodyPr>
            <a:lstStyle/>
            <a:p>
              <a:r>
                <a:rPr lang="de-DE" sz="4000" b="1" dirty="0" smtClean="0">
                  <a:solidFill>
                    <a:schemeClr val="bg1"/>
                  </a:solidFill>
                </a:rPr>
                <a:t>15.</a:t>
              </a:r>
              <a:endParaRPr lang="de-DE" sz="4000" b="1" dirty="0">
                <a:solidFill>
                  <a:schemeClr val="bg1"/>
                </a:solidFill>
              </a:endParaRPr>
            </a:p>
          </p:txBody>
        </p:sp>
      </p:grpSp>
    </p:spTree>
    <p:extLst>
      <p:ext uri="{BB962C8B-B14F-4D97-AF65-F5344CB8AC3E}">
        <p14:creationId xmlns:p14="http://schemas.microsoft.com/office/powerpoint/2010/main" val="39102415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sp>
        <p:nvSpPr>
          <p:cNvPr id="3" name="Textfeld 2"/>
          <p:cNvSpPr txBox="1"/>
          <p:nvPr/>
        </p:nvSpPr>
        <p:spPr>
          <a:xfrm>
            <a:off x="395536" y="1412776"/>
            <a:ext cx="6984776" cy="646331"/>
          </a:xfrm>
          <a:prstGeom prst="rect">
            <a:avLst/>
          </a:prstGeom>
          <a:noFill/>
        </p:spPr>
        <p:txBody>
          <a:bodyPr wrap="square" rtlCol="0">
            <a:spAutoFit/>
          </a:bodyPr>
          <a:lstStyle/>
          <a:p>
            <a:r>
              <a:rPr lang="de-DE" dirty="0" smtClean="0"/>
              <a:t>Hast Du hinter jeden Vogelnamen eine Nummer stehen?</a:t>
            </a:r>
          </a:p>
          <a:p>
            <a:r>
              <a:rPr lang="de-DE" dirty="0" smtClean="0"/>
              <a:t>Dann kommt jetzt die Lösung…</a:t>
            </a:r>
            <a:endParaRPr lang="de-DE" dirty="0"/>
          </a:p>
        </p:txBody>
      </p:sp>
    </p:spTree>
    <p:extLst>
      <p:ext uri="{BB962C8B-B14F-4D97-AF65-F5344CB8AC3E}">
        <p14:creationId xmlns:p14="http://schemas.microsoft.com/office/powerpoint/2010/main" val="21462403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2" name="Picture 2" descr="\\SERVER-MUENCHEN\Public\Bezirksgeschäftsstelle Oberbayern\Umweltbildung\Projekte\Glücksspirale Fridolin Fink\Aktionsbroschüre für Schulen\Bilder Basisauswahl\LBV-Archiv\11-2-06 Bild 05 Winterfütterung - Rudolf Wittmann mit Na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831" y="1037318"/>
            <a:ext cx="7795578" cy="4825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SERVER-MUENCHEN\Public\Bezirksgeschäftsstelle Oberbayern\Umweltbildung\Projekte\Glücksspirale Fridolin Fink\Vortrag Wintervögel\DSC_2624 - Winterfütterung - Rudolf Wittmann.JP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8038" y="1163638"/>
            <a:ext cx="4986337" cy="45291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 name="Grafik 2" descr="CR0F0049.Buchfink - Frank Derer Kopie.jpg"/>
          <p:cNvPicPr>
            <a:picLocks noChangeAspect="1"/>
          </p:cNvPicPr>
          <p:nvPr/>
        </p:nvPicPr>
        <p:blipFill>
          <a:blip r:embed="rId3" cstate="print"/>
          <a:stretch>
            <a:fillRect/>
          </a:stretch>
        </p:blipFill>
        <p:spPr>
          <a:xfrm>
            <a:off x="683568" y="1335431"/>
            <a:ext cx="6830386" cy="4555814"/>
          </a:xfrm>
          <a:prstGeom prst="rect">
            <a:avLst/>
          </a:prstGeom>
          <a:ln>
            <a:noFill/>
          </a:ln>
          <a:effectLst>
            <a:softEdge rad="112500"/>
          </a:effectLst>
        </p:spPr>
      </p:pic>
      <p:sp>
        <p:nvSpPr>
          <p:cNvPr id="4" name="Textfeld 3"/>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1. Der Buchfink</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118691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074" name="Picture 2" descr="\\SERVER-MUENCHEN\Public\Bezirksgeschäftsstelle Oberbayern\Umweltbildung\Projekte\Glücksspirale Fridolin Fink\Fotos LBV-Archiv für Quizz\Spechtweg_28-Jan-10_Bergfink_0800 - Dr. Christoph Moning - LBV.jpg"/>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467542" y="1412776"/>
            <a:ext cx="7020781" cy="468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2. Der </a:t>
            </a:r>
            <a:r>
              <a:rPr lang="de-DE" sz="2800" b="1" cap="all" dirty="0" err="1" smtClean="0">
                <a:solidFill>
                  <a:srgbClr val="005FAF"/>
                </a:solidFill>
                <a:effectLst>
                  <a:glow rad="127000">
                    <a:srgbClr val="EAEAEA">
                      <a:alpha val="60000"/>
                    </a:srgbClr>
                  </a:glow>
                </a:effectLst>
              </a:rPr>
              <a:t>Bergfink</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31249693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1" name="Grafik 10" descr="260-300-116 Kohlmeise (Parus major) - Otto Hahn - kostenpflichtig Kopie.jpg"/>
          <p:cNvPicPr>
            <a:picLocks noChangeAspect="1"/>
          </p:cNvPicPr>
          <p:nvPr/>
        </p:nvPicPr>
        <p:blipFill>
          <a:blip r:embed="rId5" cstate="print">
            <a:lum bright="10000"/>
          </a:blip>
          <a:stretch>
            <a:fillRect/>
          </a:stretch>
        </p:blipFill>
        <p:spPr>
          <a:xfrm>
            <a:off x="395536" y="1482732"/>
            <a:ext cx="6884834" cy="4548253"/>
          </a:xfrm>
          <a:prstGeom prst="rect">
            <a:avLst/>
          </a:prstGeom>
          <a:ln>
            <a:noFill/>
          </a:ln>
          <a:effectLst>
            <a:softEdge rad="112500"/>
          </a:effectLst>
        </p:spPr>
      </p:pic>
      <p:sp>
        <p:nvSpPr>
          <p:cNvPr id="10" name="Textfeld 9"/>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3. Die Kohlmeise</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231044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dirty="0" smtClean="0">
                  <a:solidFill>
                    <a:srgbClr val="005FAF"/>
                  </a:solidFill>
                </a:rPr>
                <a:t>Landesbund für Vogelschutz in Bayern e.V. • www.lbv.de</a:t>
              </a:r>
              <a:endParaRPr lang="de-DE" sz="1400" b="1" dirty="0">
                <a:solidFill>
                  <a:srgbClr val="005FAF"/>
                </a:solidFill>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0" name="Grafik 9" descr="D_07_0373 Blaumeise Parus caeruleus - Willi Kroll - LBV frei Kopie.jpg"/>
          <p:cNvPicPr>
            <a:picLocks noChangeAspect="1"/>
          </p:cNvPicPr>
          <p:nvPr/>
        </p:nvPicPr>
        <p:blipFill>
          <a:blip r:embed="rId5" cstate="print"/>
          <a:stretch>
            <a:fillRect/>
          </a:stretch>
        </p:blipFill>
        <p:spPr>
          <a:xfrm>
            <a:off x="1524013" y="1593788"/>
            <a:ext cx="5477825" cy="4453245"/>
          </a:xfrm>
          <a:prstGeom prst="rect">
            <a:avLst/>
          </a:prstGeom>
          <a:ln>
            <a:noFill/>
          </a:ln>
          <a:effectLst>
            <a:softEdge rad="112500"/>
          </a:effectLst>
        </p:spPr>
      </p:pic>
      <p:sp>
        <p:nvSpPr>
          <p:cNvPr id="11" name="Textfeld 10"/>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4. Die Blaumeise</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18958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1484784"/>
            <a:ext cx="625475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107504" y="812211"/>
            <a:ext cx="3816424"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5. Die Schwanzmeise</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37103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5122" name="Picture 2" descr="\\SERVER-MUENCHEN\Public\Bezirksgeschäftsstelle Oberbayern\Umweltbildung\Projekte\Glücksspirale Fridolin Fink\Fotos LBV-Archiv für Quizz\Spechtweg_28-Jan-10_Erlenzeisig_0597 - Dr. Christoph Moning - L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35431"/>
            <a:ext cx="6959983" cy="4645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6. Der Erlenzeisig</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389809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4098" name="Picture 2" descr="\\SERVER-MUENCHEN\Public\Bezirksgeschäftsstelle Oberbayern\Umweltbildung\Projekte\Glücksspirale Fridolin Fink\Fotos LBV-Archiv für Quizz\Spechtweg_28-Jan-10_Gruenfink_08461 - Dr. Christoph Moning - L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35431"/>
            <a:ext cx="7009526" cy="46788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7. Der Grünfink</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114385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6146" name="Picture 2" descr="\\SERVER-MUENCHEN\Public\Bezirksgeschäftsstelle Oberbayern\Umweltbildung\Projekte\Glücksspirale Fridolin Fink\Fotos LBV-Archiv für Quizz\Dompfaff im Winter - Ralph Sturm - LBV.jpg"/>
          <p:cNvPicPr>
            <a:picLocks noChangeAspect="1" noChangeArrowheads="1"/>
          </p:cNvPicPr>
          <p:nvPr/>
        </p:nvPicPr>
        <p:blipFill rotWithShape="1">
          <a:blip r:embed="rId3">
            <a:extLst>
              <a:ext uri="{28A0092B-C50C-407E-A947-70E740481C1C}">
                <a14:useLocalDpi xmlns:a14="http://schemas.microsoft.com/office/drawing/2010/main" val="0"/>
              </a:ext>
            </a:extLst>
          </a:blip>
          <a:srcRect l="5264" t="9237"/>
          <a:stretch/>
        </p:blipFill>
        <p:spPr bwMode="auto">
          <a:xfrm>
            <a:off x="709684" y="1433014"/>
            <a:ext cx="6949490" cy="44442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8. Der Gimpel</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292951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 name="Grafik 2" descr="P1110877 Rotkehlchen - H. Zinnecker Kopie.jpg"/>
          <p:cNvPicPr>
            <a:picLocks noChangeAspect="1"/>
          </p:cNvPicPr>
          <p:nvPr/>
        </p:nvPicPr>
        <p:blipFill>
          <a:blip r:embed="rId4" cstate="print"/>
          <a:stretch>
            <a:fillRect/>
          </a:stretch>
        </p:blipFill>
        <p:spPr>
          <a:xfrm>
            <a:off x="1907704" y="1628800"/>
            <a:ext cx="5712032" cy="4284024"/>
          </a:xfrm>
          <a:prstGeom prst="rect">
            <a:avLst/>
          </a:prstGeom>
          <a:ln>
            <a:noFill/>
          </a:ln>
          <a:effectLst>
            <a:softEdge rad="112500"/>
          </a:effectLst>
        </p:spPr>
      </p:pic>
      <p:sp>
        <p:nvSpPr>
          <p:cNvPr id="4" name="Textfeld 3"/>
          <p:cNvSpPr txBox="1"/>
          <p:nvPr/>
        </p:nvSpPr>
        <p:spPr>
          <a:xfrm>
            <a:off x="107504" y="812211"/>
            <a:ext cx="3816424"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9. Das Rotkehlchen</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3024259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 name="Grafik 2" descr="Gimpel 2008_0105 8  - Dr. A. Prestele Kopie.jpg"/>
          <p:cNvPicPr>
            <a:picLocks noChangeAspect="1"/>
          </p:cNvPicPr>
          <p:nvPr/>
        </p:nvPicPr>
        <p:blipFill>
          <a:blip r:embed="rId3" cstate="print"/>
          <a:srcRect l="8559" t="26133" r="52442" b="23372"/>
          <a:stretch>
            <a:fillRect/>
          </a:stretch>
        </p:blipFill>
        <p:spPr>
          <a:xfrm>
            <a:off x="3830635" y="3760737"/>
            <a:ext cx="2545694" cy="2198553"/>
          </a:xfrm>
          <a:prstGeom prst="rect">
            <a:avLst/>
          </a:prstGeom>
          <a:ln>
            <a:noFill/>
          </a:ln>
          <a:effectLst>
            <a:softEdge rad="112500"/>
          </a:effectLst>
        </p:spPr>
      </p:pic>
      <p:pic>
        <p:nvPicPr>
          <p:cNvPr id="7170" name="Picture 2" descr="\\SERVER-MUENCHEN\Public\Bezirksgeschäftsstelle Oberbayern\Umweltbildung\Projekte\Glücksspirale Fridolin Fink\Fotos LBV-Archiv für Quizz\Bergfink_0800 - Dr. Christoph Moning - LB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920" y="1349137"/>
            <a:ext cx="2608730" cy="21985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Grafik 4" descr="CR0F0049.Buchfink - Frank Derer Kopie.jpg"/>
          <p:cNvPicPr>
            <a:picLocks noChangeAspect="1"/>
          </p:cNvPicPr>
          <p:nvPr/>
        </p:nvPicPr>
        <p:blipFill rotWithShape="1">
          <a:blip r:embed="rId5" cstate="print"/>
          <a:srcRect l="37321" t="7277" r="25287" b="40529"/>
          <a:stretch/>
        </p:blipFill>
        <p:spPr>
          <a:xfrm>
            <a:off x="696965" y="3482979"/>
            <a:ext cx="2635151" cy="2476311"/>
          </a:xfrm>
          <a:prstGeom prst="rect">
            <a:avLst/>
          </a:prstGeom>
          <a:ln>
            <a:noFill/>
          </a:ln>
          <a:effectLst>
            <a:softEdge rad="112500"/>
          </a:effectLst>
        </p:spPr>
      </p:pic>
      <p:pic>
        <p:nvPicPr>
          <p:cNvPr id="6" name="Grafik 5" descr="P1110877 Rotkehlchen - H. Zinnecker Kopie.jpg"/>
          <p:cNvPicPr>
            <a:picLocks noChangeAspect="1"/>
          </p:cNvPicPr>
          <p:nvPr/>
        </p:nvPicPr>
        <p:blipFill>
          <a:blip r:embed="rId6" cstate="print"/>
          <a:srcRect l="28571" t="15833" r="40536" b="40357"/>
          <a:stretch>
            <a:fillRect/>
          </a:stretch>
        </p:blipFill>
        <p:spPr>
          <a:xfrm>
            <a:off x="6431303" y="999568"/>
            <a:ext cx="2245671" cy="2388458"/>
          </a:xfrm>
          <a:prstGeom prst="rect">
            <a:avLst/>
          </a:prstGeom>
          <a:ln>
            <a:noFill/>
          </a:ln>
          <a:effectLst>
            <a:softEdge rad="112500"/>
          </a:effectLst>
        </p:spPr>
      </p:pic>
      <p:grpSp>
        <p:nvGrpSpPr>
          <p:cNvPr id="8" name="Gruppieren 7"/>
          <p:cNvGrpSpPr/>
          <p:nvPr/>
        </p:nvGrpSpPr>
        <p:grpSpPr>
          <a:xfrm>
            <a:off x="827584" y="1520577"/>
            <a:ext cx="2160240" cy="1168098"/>
            <a:chOff x="934420" y="1228836"/>
            <a:chExt cx="2160240" cy="1168098"/>
          </a:xfrm>
        </p:grpSpPr>
        <p:sp>
          <p:nvSpPr>
            <p:cNvPr id="4" name="Textfeld 3"/>
            <p:cNvSpPr txBox="1"/>
            <p:nvPr/>
          </p:nvSpPr>
          <p:spPr>
            <a:xfrm>
              <a:off x="1167858" y="1612830"/>
              <a:ext cx="1693364" cy="400110"/>
            </a:xfrm>
            <a:prstGeom prst="rect">
              <a:avLst/>
            </a:prstGeom>
            <a:noFill/>
          </p:spPr>
          <p:txBody>
            <a:bodyPr wrap="square" rtlCol="0">
              <a:spAutoFit/>
            </a:bodyPr>
            <a:lstStyle/>
            <a:p>
              <a:r>
                <a:rPr lang="de-DE" sz="2000" b="1" dirty="0" smtClean="0"/>
                <a:t>Wer ist wer?</a:t>
              </a:r>
              <a:endParaRPr lang="de-DE" sz="2000" b="1" dirty="0"/>
            </a:p>
          </p:txBody>
        </p:sp>
        <p:sp>
          <p:nvSpPr>
            <p:cNvPr id="7" name="Wolkenförmige Legende 6"/>
            <p:cNvSpPr/>
            <p:nvPr/>
          </p:nvSpPr>
          <p:spPr>
            <a:xfrm>
              <a:off x="934420" y="1228836"/>
              <a:ext cx="2160240" cy="116809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9" name="Textfeld 8"/>
          <p:cNvSpPr txBox="1"/>
          <p:nvPr/>
        </p:nvSpPr>
        <p:spPr>
          <a:xfrm>
            <a:off x="7214841" y="3388026"/>
            <a:ext cx="1440160" cy="369332"/>
          </a:xfrm>
          <a:prstGeom prst="rect">
            <a:avLst/>
          </a:prstGeom>
          <a:noFill/>
        </p:spPr>
        <p:txBody>
          <a:bodyPr wrap="square" rtlCol="0">
            <a:spAutoFit/>
          </a:bodyPr>
          <a:lstStyle/>
          <a:p>
            <a:r>
              <a:rPr lang="de-DE" dirty="0" smtClean="0"/>
              <a:t>Rotkehlchen</a:t>
            </a:r>
            <a:endParaRPr lang="de-DE" dirty="0"/>
          </a:p>
        </p:txBody>
      </p:sp>
      <p:sp>
        <p:nvSpPr>
          <p:cNvPr id="11" name="Textfeld 10"/>
          <p:cNvSpPr txBox="1"/>
          <p:nvPr/>
        </p:nvSpPr>
        <p:spPr>
          <a:xfrm>
            <a:off x="5004048" y="5970744"/>
            <a:ext cx="1079602" cy="369332"/>
          </a:xfrm>
          <a:prstGeom prst="rect">
            <a:avLst/>
          </a:prstGeom>
          <a:noFill/>
        </p:spPr>
        <p:txBody>
          <a:bodyPr wrap="square" rtlCol="0">
            <a:spAutoFit/>
          </a:bodyPr>
          <a:lstStyle/>
          <a:p>
            <a:r>
              <a:rPr lang="de-DE" dirty="0" smtClean="0"/>
              <a:t>Dompfaff</a:t>
            </a:r>
            <a:endParaRPr lang="de-DE" dirty="0"/>
          </a:p>
        </p:txBody>
      </p:sp>
      <p:sp>
        <p:nvSpPr>
          <p:cNvPr id="12" name="Textfeld 11"/>
          <p:cNvSpPr txBox="1"/>
          <p:nvPr/>
        </p:nvSpPr>
        <p:spPr>
          <a:xfrm>
            <a:off x="5003530" y="999568"/>
            <a:ext cx="1080120" cy="369332"/>
          </a:xfrm>
          <a:prstGeom prst="rect">
            <a:avLst/>
          </a:prstGeom>
          <a:noFill/>
        </p:spPr>
        <p:txBody>
          <a:bodyPr wrap="square" rtlCol="0">
            <a:spAutoFit/>
          </a:bodyPr>
          <a:lstStyle/>
          <a:p>
            <a:r>
              <a:rPr lang="de-DE" dirty="0" err="1" smtClean="0"/>
              <a:t>Bergfink</a:t>
            </a:r>
            <a:endParaRPr lang="de-DE" dirty="0"/>
          </a:p>
        </p:txBody>
      </p:sp>
      <p:sp>
        <p:nvSpPr>
          <p:cNvPr id="13" name="Textfeld 12"/>
          <p:cNvSpPr txBox="1"/>
          <p:nvPr/>
        </p:nvSpPr>
        <p:spPr>
          <a:xfrm>
            <a:off x="2033511" y="5968936"/>
            <a:ext cx="1080120" cy="369332"/>
          </a:xfrm>
          <a:prstGeom prst="rect">
            <a:avLst/>
          </a:prstGeom>
          <a:noFill/>
        </p:spPr>
        <p:txBody>
          <a:bodyPr wrap="square" rtlCol="0">
            <a:spAutoFit/>
          </a:bodyPr>
          <a:lstStyle/>
          <a:p>
            <a:r>
              <a:rPr lang="de-DE" dirty="0" smtClean="0"/>
              <a:t>Buchfink</a:t>
            </a:r>
            <a:endParaRPr lang="de-DE" dirty="0"/>
          </a:p>
        </p:txBody>
      </p:sp>
    </p:spTree>
    <p:extLst>
      <p:ext uri="{BB962C8B-B14F-4D97-AF65-F5344CB8AC3E}">
        <p14:creationId xmlns:p14="http://schemas.microsoft.com/office/powerpoint/2010/main" val="227541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80">
                                          <p:stCondLst>
                                            <p:cond delay="0"/>
                                          </p:stCondLst>
                                        </p:cTn>
                                        <p:tgtEl>
                                          <p:spTgt spid="13"/>
                                        </p:tgtEl>
                                      </p:cBhvr>
                                    </p:animEffect>
                                    <p:anim calcmode="lin" valueType="num">
                                      <p:cBhvr>
                                        <p:cTn id="2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7" dur="26">
                                          <p:stCondLst>
                                            <p:cond delay="650"/>
                                          </p:stCondLst>
                                        </p:cTn>
                                        <p:tgtEl>
                                          <p:spTgt spid="13"/>
                                        </p:tgtEl>
                                      </p:cBhvr>
                                      <p:to x="100000" y="60000"/>
                                    </p:animScale>
                                    <p:animScale>
                                      <p:cBhvr>
                                        <p:cTn id="28" dur="166" decel="50000">
                                          <p:stCondLst>
                                            <p:cond delay="676"/>
                                          </p:stCondLst>
                                        </p:cTn>
                                        <p:tgtEl>
                                          <p:spTgt spid="13"/>
                                        </p:tgtEl>
                                      </p:cBhvr>
                                      <p:to x="100000" y="100000"/>
                                    </p:animScale>
                                    <p:animScale>
                                      <p:cBhvr>
                                        <p:cTn id="29" dur="26">
                                          <p:stCondLst>
                                            <p:cond delay="1312"/>
                                          </p:stCondLst>
                                        </p:cTn>
                                        <p:tgtEl>
                                          <p:spTgt spid="13"/>
                                        </p:tgtEl>
                                      </p:cBhvr>
                                      <p:to x="100000" y="80000"/>
                                    </p:animScale>
                                    <p:animScale>
                                      <p:cBhvr>
                                        <p:cTn id="30" dur="166" decel="50000">
                                          <p:stCondLst>
                                            <p:cond delay="1338"/>
                                          </p:stCondLst>
                                        </p:cTn>
                                        <p:tgtEl>
                                          <p:spTgt spid="13"/>
                                        </p:tgtEl>
                                      </p:cBhvr>
                                      <p:to x="100000" y="100000"/>
                                    </p:animScale>
                                    <p:animScale>
                                      <p:cBhvr>
                                        <p:cTn id="31" dur="26">
                                          <p:stCondLst>
                                            <p:cond delay="1642"/>
                                          </p:stCondLst>
                                        </p:cTn>
                                        <p:tgtEl>
                                          <p:spTgt spid="13"/>
                                        </p:tgtEl>
                                      </p:cBhvr>
                                      <p:to x="100000" y="90000"/>
                                    </p:animScale>
                                    <p:animScale>
                                      <p:cBhvr>
                                        <p:cTn id="32" dur="166" decel="50000">
                                          <p:stCondLst>
                                            <p:cond delay="1668"/>
                                          </p:stCondLst>
                                        </p:cTn>
                                        <p:tgtEl>
                                          <p:spTgt spid="13"/>
                                        </p:tgtEl>
                                      </p:cBhvr>
                                      <p:to x="100000" y="100000"/>
                                    </p:animScale>
                                    <p:animScale>
                                      <p:cBhvr>
                                        <p:cTn id="33" dur="26">
                                          <p:stCondLst>
                                            <p:cond delay="1808"/>
                                          </p:stCondLst>
                                        </p:cTn>
                                        <p:tgtEl>
                                          <p:spTgt spid="13"/>
                                        </p:tgtEl>
                                      </p:cBhvr>
                                      <p:to x="100000" y="95000"/>
                                    </p:animScale>
                                    <p:animScale>
                                      <p:cBhvr>
                                        <p:cTn id="34" dur="166" decel="50000">
                                          <p:stCondLst>
                                            <p:cond delay="1834"/>
                                          </p:stCondLst>
                                        </p:cTn>
                                        <p:tgtEl>
                                          <p:spTgt spid="13"/>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80">
                                          <p:stCondLst>
                                            <p:cond delay="0"/>
                                          </p:stCondLst>
                                        </p:cTn>
                                        <p:tgtEl>
                                          <p:spTgt spid="9"/>
                                        </p:tgtEl>
                                      </p:cBhvr>
                                    </p:animEffect>
                                    <p:anim calcmode="lin" valueType="num">
                                      <p:cBhvr>
                                        <p:cTn id="5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9" dur="26">
                                          <p:stCondLst>
                                            <p:cond delay="650"/>
                                          </p:stCondLst>
                                        </p:cTn>
                                        <p:tgtEl>
                                          <p:spTgt spid="9"/>
                                        </p:tgtEl>
                                      </p:cBhvr>
                                      <p:to x="100000" y="60000"/>
                                    </p:animScale>
                                    <p:animScale>
                                      <p:cBhvr>
                                        <p:cTn id="60" dur="166" decel="50000">
                                          <p:stCondLst>
                                            <p:cond delay="676"/>
                                          </p:stCondLst>
                                        </p:cTn>
                                        <p:tgtEl>
                                          <p:spTgt spid="9"/>
                                        </p:tgtEl>
                                      </p:cBhvr>
                                      <p:to x="100000" y="100000"/>
                                    </p:animScale>
                                    <p:animScale>
                                      <p:cBhvr>
                                        <p:cTn id="61" dur="26">
                                          <p:stCondLst>
                                            <p:cond delay="1312"/>
                                          </p:stCondLst>
                                        </p:cTn>
                                        <p:tgtEl>
                                          <p:spTgt spid="9"/>
                                        </p:tgtEl>
                                      </p:cBhvr>
                                      <p:to x="100000" y="80000"/>
                                    </p:animScale>
                                    <p:animScale>
                                      <p:cBhvr>
                                        <p:cTn id="62" dur="166" decel="50000">
                                          <p:stCondLst>
                                            <p:cond delay="1338"/>
                                          </p:stCondLst>
                                        </p:cTn>
                                        <p:tgtEl>
                                          <p:spTgt spid="9"/>
                                        </p:tgtEl>
                                      </p:cBhvr>
                                      <p:to x="100000" y="100000"/>
                                    </p:animScale>
                                    <p:animScale>
                                      <p:cBhvr>
                                        <p:cTn id="63" dur="26">
                                          <p:stCondLst>
                                            <p:cond delay="1642"/>
                                          </p:stCondLst>
                                        </p:cTn>
                                        <p:tgtEl>
                                          <p:spTgt spid="9"/>
                                        </p:tgtEl>
                                      </p:cBhvr>
                                      <p:to x="100000" y="90000"/>
                                    </p:animScale>
                                    <p:animScale>
                                      <p:cBhvr>
                                        <p:cTn id="64" dur="166" decel="50000">
                                          <p:stCondLst>
                                            <p:cond delay="1668"/>
                                          </p:stCondLst>
                                        </p:cTn>
                                        <p:tgtEl>
                                          <p:spTgt spid="9"/>
                                        </p:tgtEl>
                                      </p:cBhvr>
                                      <p:to x="100000" y="100000"/>
                                    </p:animScale>
                                    <p:animScale>
                                      <p:cBhvr>
                                        <p:cTn id="65" dur="26">
                                          <p:stCondLst>
                                            <p:cond delay="1808"/>
                                          </p:stCondLst>
                                        </p:cTn>
                                        <p:tgtEl>
                                          <p:spTgt spid="9"/>
                                        </p:tgtEl>
                                      </p:cBhvr>
                                      <p:to x="100000" y="95000"/>
                                    </p:animScale>
                                    <p:animScale>
                                      <p:cBhvr>
                                        <p:cTn id="66" dur="166" decel="50000">
                                          <p:stCondLst>
                                            <p:cond delay="1834"/>
                                          </p:stCondLst>
                                        </p:cTn>
                                        <p:tgtEl>
                                          <p:spTgt spid="9"/>
                                        </p:tgtEl>
                                      </p:cBhvr>
                                      <p:to x="100000" y="100000"/>
                                    </p:animScale>
                                  </p:childTnLst>
                                </p:cTn>
                              </p:par>
                              <p:par>
                                <p:cTn id="67" presetID="26"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down)">
                                      <p:cBhvr>
                                        <p:cTn id="69" dur="580">
                                          <p:stCondLst>
                                            <p:cond delay="0"/>
                                          </p:stCondLst>
                                        </p:cTn>
                                        <p:tgtEl>
                                          <p:spTgt spid="11"/>
                                        </p:tgtEl>
                                      </p:cBhvr>
                                    </p:animEffect>
                                    <p:anim calcmode="lin" valueType="num">
                                      <p:cBhvr>
                                        <p:cTn id="7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75" dur="26">
                                          <p:stCondLst>
                                            <p:cond delay="650"/>
                                          </p:stCondLst>
                                        </p:cTn>
                                        <p:tgtEl>
                                          <p:spTgt spid="11"/>
                                        </p:tgtEl>
                                      </p:cBhvr>
                                      <p:to x="100000" y="60000"/>
                                    </p:animScale>
                                    <p:animScale>
                                      <p:cBhvr>
                                        <p:cTn id="76" dur="166" decel="50000">
                                          <p:stCondLst>
                                            <p:cond delay="676"/>
                                          </p:stCondLst>
                                        </p:cTn>
                                        <p:tgtEl>
                                          <p:spTgt spid="11"/>
                                        </p:tgtEl>
                                      </p:cBhvr>
                                      <p:to x="100000" y="100000"/>
                                    </p:animScale>
                                    <p:animScale>
                                      <p:cBhvr>
                                        <p:cTn id="77" dur="26">
                                          <p:stCondLst>
                                            <p:cond delay="1312"/>
                                          </p:stCondLst>
                                        </p:cTn>
                                        <p:tgtEl>
                                          <p:spTgt spid="11"/>
                                        </p:tgtEl>
                                      </p:cBhvr>
                                      <p:to x="100000" y="80000"/>
                                    </p:animScale>
                                    <p:animScale>
                                      <p:cBhvr>
                                        <p:cTn id="78" dur="166" decel="50000">
                                          <p:stCondLst>
                                            <p:cond delay="1338"/>
                                          </p:stCondLst>
                                        </p:cTn>
                                        <p:tgtEl>
                                          <p:spTgt spid="11"/>
                                        </p:tgtEl>
                                      </p:cBhvr>
                                      <p:to x="100000" y="100000"/>
                                    </p:animScale>
                                    <p:animScale>
                                      <p:cBhvr>
                                        <p:cTn id="79" dur="26">
                                          <p:stCondLst>
                                            <p:cond delay="1642"/>
                                          </p:stCondLst>
                                        </p:cTn>
                                        <p:tgtEl>
                                          <p:spTgt spid="11"/>
                                        </p:tgtEl>
                                      </p:cBhvr>
                                      <p:to x="100000" y="90000"/>
                                    </p:animScale>
                                    <p:animScale>
                                      <p:cBhvr>
                                        <p:cTn id="80" dur="166" decel="50000">
                                          <p:stCondLst>
                                            <p:cond delay="1668"/>
                                          </p:stCondLst>
                                        </p:cTn>
                                        <p:tgtEl>
                                          <p:spTgt spid="11"/>
                                        </p:tgtEl>
                                      </p:cBhvr>
                                      <p:to x="100000" y="100000"/>
                                    </p:animScale>
                                    <p:animScale>
                                      <p:cBhvr>
                                        <p:cTn id="81" dur="26">
                                          <p:stCondLst>
                                            <p:cond delay="1808"/>
                                          </p:stCondLst>
                                        </p:cTn>
                                        <p:tgtEl>
                                          <p:spTgt spid="11"/>
                                        </p:tgtEl>
                                      </p:cBhvr>
                                      <p:to x="100000" y="95000"/>
                                    </p:animScale>
                                    <p:animScale>
                                      <p:cBhvr>
                                        <p:cTn id="8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sp>
        <p:nvSpPr>
          <p:cNvPr id="2" name="Textfeld 1"/>
          <p:cNvSpPr txBox="1"/>
          <p:nvPr/>
        </p:nvSpPr>
        <p:spPr>
          <a:xfrm>
            <a:off x="251519" y="1556792"/>
            <a:ext cx="5330311" cy="4462760"/>
          </a:xfrm>
          <a:prstGeom prst="rect">
            <a:avLst/>
          </a:prstGeom>
          <a:noFill/>
        </p:spPr>
        <p:txBody>
          <a:bodyPr wrap="square" rtlCol="0">
            <a:spAutoFit/>
          </a:bodyPr>
          <a:lstStyle/>
          <a:p>
            <a:r>
              <a:rPr lang="de-DE" sz="2400" b="1" dirty="0" smtClean="0"/>
              <a:t>Schreibe die Namen in dein Heft!</a:t>
            </a:r>
          </a:p>
          <a:p>
            <a:endParaRPr lang="de-DE" sz="2400" dirty="0" smtClean="0"/>
          </a:p>
          <a:p>
            <a:r>
              <a:rPr lang="de-DE" sz="2400" dirty="0" smtClean="0"/>
              <a:t>Kohlmeise</a:t>
            </a:r>
          </a:p>
          <a:p>
            <a:r>
              <a:rPr lang="de-DE" sz="2400" dirty="0" smtClean="0"/>
              <a:t>Erlenzeisig</a:t>
            </a:r>
            <a:endParaRPr lang="de-DE" sz="2400" dirty="0"/>
          </a:p>
          <a:p>
            <a:r>
              <a:rPr lang="de-DE" sz="2400" dirty="0"/>
              <a:t>Gimpel</a:t>
            </a:r>
          </a:p>
          <a:p>
            <a:r>
              <a:rPr lang="de-DE" sz="2400" dirty="0" err="1" smtClean="0"/>
              <a:t>Bergfink</a:t>
            </a:r>
            <a:endParaRPr lang="de-DE" sz="2400" dirty="0" smtClean="0"/>
          </a:p>
          <a:p>
            <a:r>
              <a:rPr lang="de-DE" sz="2400" dirty="0" smtClean="0"/>
              <a:t>Grünfink</a:t>
            </a:r>
          </a:p>
          <a:p>
            <a:r>
              <a:rPr lang="de-DE" sz="2400" dirty="0"/>
              <a:t>Blaumeise</a:t>
            </a:r>
          </a:p>
          <a:p>
            <a:r>
              <a:rPr lang="de-DE" sz="2400" dirty="0" smtClean="0"/>
              <a:t>Buchfink</a:t>
            </a:r>
          </a:p>
          <a:p>
            <a:r>
              <a:rPr lang="de-DE" sz="2400" dirty="0" smtClean="0"/>
              <a:t>Schwanzmeise</a:t>
            </a:r>
            <a:endParaRPr lang="de-DE" sz="2400" dirty="0"/>
          </a:p>
          <a:p>
            <a:endParaRPr lang="de-DE" sz="2400" dirty="0"/>
          </a:p>
          <a:p>
            <a:endParaRPr lang="de-DE" sz="2000" dirty="0"/>
          </a:p>
        </p:txBody>
      </p:sp>
      <p:sp>
        <p:nvSpPr>
          <p:cNvPr id="11" name="Textfeld 10"/>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Das Vogel-quizz</a:t>
            </a:r>
            <a:endParaRPr lang="de-DE" sz="2800" b="1" cap="all" dirty="0">
              <a:solidFill>
                <a:srgbClr val="005FAF"/>
              </a:solidFill>
              <a:effectLst>
                <a:glow rad="127000">
                  <a:srgbClr val="EAEAEA">
                    <a:alpha val="60000"/>
                  </a:srgbClr>
                </a:glow>
              </a:effectLst>
            </a:endParaRPr>
          </a:p>
        </p:txBody>
      </p:sp>
      <p:sp>
        <p:nvSpPr>
          <p:cNvPr id="12" name="Textfeld 11"/>
          <p:cNvSpPr txBox="1"/>
          <p:nvPr/>
        </p:nvSpPr>
        <p:spPr>
          <a:xfrm>
            <a:off x="4716016" y="2302844"/>
            <a:ext cx="3432687" cy="3354765"/>
          </a:xfrm>
          <a:prstGeom prst="rect">
            <a:avLst/>
          </a:prstGeom>
          <a:noFill/>
        </p:spPr>
        <p:txBody>
          <a:bodyPr wrap="square" rtlCol="0">
            <a:spAutoFit/>
          </a:bodyPr>
          <a:lstStyle/>
          <a:p>
            <a:r>
              <a:rPr lang="de-DE" sz="2400" dirty="0" smtClean="0"/>
              <a:t>Eichelhäher</a:t>
            </a:r>
            <a:endParaRPr lang="de-DE" sz="2400" dirty="0"/>
          </a:p>
          <a:p>
            <a:r>
              <a:rPr lang="de-DE" sz="2400" dirty="0"/>
              <a:t>Rotkehlchen</a:t>
            </a:r>
          </a:p>
          <a:p>
            <a:r>
              <a:rPr lang="de-DE" sz="2400" dirty="0" smtClean="0"/>
              <a:t>Rabenkrähe</a:t>
            </a:r>
            <a:endParaRPr lang="de-DE" sz="2400" dirty="0"/>
          </a:p>
          <a:p>
            <a:r>
              <a:rPr lang="de-DE" sz="2400" dirty="0" smtClean="0"/>
              <a:t>Amsel</a:t>
            </a:r>
            <a:endParaRPr lang="de-DE" sz="2400" dirty="0"/>
          </a:p>
          <a:p>
            <a:r>
              <a:rPr lang="de-DE" sz="2400" dirty="0" smtClean="0"/>
              <a:t>Feldsperling</a:t>
            </a:r>
            <a:endParaRPr lang="de-DE" sz="2400" dirty="0"/>
          </a:p>
          <a:p>
            <a:r>
              <a:rPr lang="de-DE" sz="2400" dirty="0"/>
              <a:t>Buntspecht</a:t>
            </a:r>
          </a:p>
          <a:p>
            <a:r>
              <a:rPr lang="de-DE" sz="2400" dirty="0"/>
              <a:t>Kleiber</a:t>
            </a:r>
          </a:p>
          <a:p>
            <a:endParaRPr lang="de-DE" sz="2400" dirty="0"/>
          </a:p>
          <a:p>
            <a:endParaRPr lang="de-DE" sz="2000" dirty="0"/>
          </a:p>
        </p:txBody>
      </p:sp>
      <p:sp>
        <p:nvSpPr>
          <p:cNvPr id="3" name="Textfeld 2"/>
          <p:cNvSpPr txBox="1"/>
          <p:nvPr/>
        </p:nvSpPr>
        <p:spPr>
          <a:xfrm>
            <a:off x="257112" y="5437364"/>
            <a:ext cx="7128792" cy="707886"/>
          </a:xfrm>
          <a:prstGeom prst="rect">
            <a:avLst/>
          </a:prstGeom>
          <a:noFill/>
        </p:spPr>
        <p:txBody>
          <a:bodyPr wrap="square" rtlCol="0">
            <a:spAutoFit/>
          </a:bodyPr>
          <a:lstStyle/>
          <a:p>
            <a:r>
              <a:rPr lang="de-DE" sz="2000" b="1" dirty="0" smtClean="0"/>
              <a:t>Wir zeigen jetzt Vogelbilder mit Nummer.</a:t>
            </a:r>
          </a:p>
          <a:p>
            <a:r>
              <a:rPr lang="de-DE" sz="2000" b="1" dirty="0" smtClean="0"/>
              <a:t>Notiere neben jeden Namen die passende Bildnummer!</a:t>
            </a:r>
            <a:endParaRPr lang="de-DE" sz="2000" b="1" dirty="0"/>
          </a:p>
        </p:txBody>
      </p:sp>
    </p:spTree>
    <p:extLst>
      <p:ext uri="{BB962C8B-B14F-4D97-AF65-F5344CB8AC3E}">
        <p14:creationId xmlns:p14="http://schemas.microsoft.com/office/powerpoint/2010/main" val="288583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8194" name="Picture 2" descr="\\SERVER-MUENCHEN\Public\Bezirksgeschäftsstelle Oberbayern\Umweltbildung\Projekte\Glücksspirale Fridolin Fink\Fotos LBV-Archiv für Quizz\Spechtweg_8-Jan-10_Buntspecht_0097 - Dr. Christoph Moning - LB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335431"/>
            <a:ext cx="3233331" cy="48621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4104456"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10. Der Buntspecht</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3765350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9218" name="Picture 2" descr="\\SERVER-MUENCHEN\Public\Bezirksgeschäftsstelle Oberbayern\Umweltbildung\Projekte\Glücksspirale Fridolin Fink\Fotos LBV-Archiv für Quizz\Kleiber-Foto Heinz Tuschl-_MG_9420.jpg"/>
          <p:cNvPicPr>
            <a:picLocks noChangeAspect="1" noChangeArrowheads="1"/>
          </p:cNvPicPr>
          <p:nvPr/>
        </p:nvPicPr>
        <p:blipFill rotWithShape="1">
          <a:blip r:embed="rId4">
            <a:extLst>
              <a:ext uri="{28A0092B-C50C-407E-A947-70E740481C1C}">
                <a14:useLocalDpi xmlns:a14="http://schemas.microsoft.com/office/drawing/2010/main" val="0"/>
              </a:ext>
            </a:extLst>
          </a:blip>
          <a:srcRect r="12561"/>
          <a:stretch/>
        </p:blipFill>
        <p:spPr bwMode="auto">
          <a:xfrm>
            <a:off x="1043608" y="1382146"/>
            <a:ext cx="6120680" cy="4666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11. Der Kleiber</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2797794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4" name="Grafik 3" descr="IMG_133777a Feldsperling - Z. Tunka Kopie.jpg"/>
          <p:cNvPicPr>
            <a:picLocks noChangeAspect="1"/>
          </p:cNvPicPr>
          <p:nvPr/>
        </p:nvPicPr>
        <p:blipFill>
          <a:blip r:embed="rId4" cstate="print"/>
          <a:stretch>
            <a:fillRect/>
          </a:stretch>
        </p:blipFill>
        <p:spPr>
          <a:xfrm>
            <a:off x="1547664" y="1412776"/>
            <a:ext cx="6056416" cy="4435852"/>
          </a:xfrm>
          <a:prstGeom prst="rect">
            <a:avLst/>
          </a:prstGeom>
          <a:ln>
            <a:noFill/>
          </a:ln>
          <a:effectLst>
            <a:softEdge rad="112500"/>
          </a:effectLst>
        </p:spPr>
      </p:pic>
      <p:sp>
        <p:nvSpPr>
          <p:cNvPr id="5" name="Textfeld 4"/>
          <p:cNvSpPr txBox="1"/>
          <p:nvPr/>
        </p:nvSpPr>
        <p:spPr>
          <a:xfrm>
            <a:off x="107504" y="812211"/>
            <a:ext cx="4284476"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12. Der Feldsperling</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3686311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 name="Grafik 2" descr="IMG_42783a  Amsel - Z. Tunka Kopie.jpg"/>
          <p:cNvPicPr>
            <a:picLocks noChangeAspect="1"/>
          </p:cNvPicPr>
          <p:nvPr/>
        </p:nvPicPr>
        <p:blipFill>
          <a:blip r:embed="rId4" cstate="print"/>
          <a:stretch>
            <a:fillRect/>
          </a:stretch>
        </p:blipFill>
        <p:spPr>
          <a:xfrm>
            <a:off x="827584" y="1356613"/>
            <a:ext cx="6993596" cy="4664675"/>
          </a:xfrm>
          <a:prstGeom prst="rect">
            <a:avLst/>
          </a:prstGeom>
          <a:ln>
            <a:noFill/>
          </a:ln>
          <a:effectLst>
            <a:softEdge rad="112500"/>
          </a:effectLst>
        </p:spPr>
      </p:pic>
      <p:sp>
        <p:nvSpPr>
          <p:cNvPr id="4" name="Textfeld 3"/>
          <p:cNvSpPr txBox="1"/>
          <p:nvPr/>
        </p:nvSpPr>
        <p:spPr>
          <a:xfrm>
            <a:off x="107504" y="812211"/>
            <a:ext cx="3173539"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13. Die Amsel</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2644906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0242" name="Picture 2" descr="\\SERVER-MUENCHEN\Public\Bezirksgeschäftsstelle Oberbayern\Umweltbildung\Projekte\Glücksspirale Fridolin Fink\Fotos LBV-Archiv für Quizz\Rabenkrähe - klein - Markus Gläße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457672"/>
            <a:ext cx="7620000" cy="441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4242048"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14. Die Rabenkrähe</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395622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1266" name="Picture 2" descr="\\SERVER-MUENCHEN\Public\Bezirksgeschäftsstelle Oberbayern\Umweltbildung\Projekte\Glücksspirale Fridolin Fink\Fotos LBV-Archiv für Quizz\IMG_0150-521 Eichelhäher - Andreas Giess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56792"/>
            <a:ext cx="8215994" cy="41764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07504" y="812211"/>
            <a:ext cx="4032448" cy="523220"/>
          </a:xfrm>
          <a:prstGeom prst="rect">
            <a:avLst/>
          </a:prstGeom>
          <a:noFill/>
        </p:spPr>
        <p:txBody>
          <a:bodyPr wrap="square" rtlCol="0">
            <a:spAutoFit/>
          </a:bodyPr>
          <a:lstStyle/>
          <a:p>
            <a:r>
              <a:rPr lang="de-DE" sz="2800" b="1" cap="all" dirty="0" smtClean="0">
                <a:solidFill>
                  <a:srgbClr val="005FAF"/>
                </a:solidFill>
                <a:effectLst>
                  <a:glow rad="127000">
                    <a:srgbClr val="EAEAEA">
                      <a:alpha val="60000"/>
                    </a:srgbClr>
                  </a:glow>
                </a:effectLst>
              </a:rPr>
              <a:t>15. Der Eichelhäher</a:t>
            </a:r>
            <a:endParaRPr lang="de-DE" sz="2800" b="1" cap="all" dirty="0">
              <a:solidFill>
                <a:srgbClr val="005FAF"/>
              </a:solidFill>
              <a:effectLst>
                <a:glow rad="127000">
                  <a:srgbClr val="EAEAEA">
                    <a:alpha val="60000"/>
                  </a:srgbClr>
                </a:glow>
              </a:effectLst>
            </a:endParaRPr>
          </a:p>
        </p:txBody>
      </p:sp>
    </p:spTree>
    <p:extLst>
      <p:ext uri="{BB962C8B-B14F-4D97-AF65-F5344CB8AC3E}">
        <p14:creationId xmlns:p14="http://schemas.microsoft.com/office/powerpoint/2010/main" val="1394221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Überwinterungsstrategien I</a:t>
            </a:r>
            <a:endParaRPr lang="de-DE" sz="4000" b="1" cap="all" dirty="0">
              <a:solidFill>
                <a:srgbClr val="005FAF"/>
              </a:solidFill>
              <a:effectLst>
                <a:glow rad="127000">
                  <a:srgbClr val="EAEAEA">
                    <a:alpha val="60000"/>
                  </a:srgbClr>
                </a:glow>
              </a:effectLst>
            </a:endParaRPr>
          </a:p>
        </p:txBody>
      </p:sp>
      <p:sp>
        <p:nvSpPr>
          <p:cNvPr id="2" name="Textfeld 1"/>
          <p:cNvSpPr txBox="1"/>
          <p:nvPr/>
        </p:nvSpPr>
        <p:spPr>
          <a:xfrm>
            <a:off x="251520" y="1196752"/>
            <a:ext cx="8568952" cy="5755422"/>
          </a:xfrm>
          <a:prstGeom prst="rect">
            <a:avLst/>
          </a:prstGeom>
          <a:noFill/>
        </p:spPr>
        <p:txBody>
          <a:bodyPr wrap="square" rtlCol="0">
            <a:spAutoFit/>
          </a:bodyPr>
          <a:lstStyle/>
          <a:p>
            <a:r>
              <a:rPr lang="de-DE" sz="1600" b="1" dirty="0" smtClean="0"/>
              <a:t>Isolation</a:t>
            </a:r>
          </a:p>
          <a:p>
            <a:r>
              <a:rPr lang="de-DE" sz="1600" dirty="0" smtClean="0"/>
              <a:t>Wie der Mensch, versuchen auch Vögel ihre Körpertemperatur (38 bis 42 Grad Celsius) aufrecht zu erhalten; Dazu haben sie die Fähigkeit ihr Gefieder so stark aufzuplustern, dass sie wie eine Federkugel wirken. Wie eine Daunenjacke mit einem Warmluftpolster wirkt nun das Gefieder.</a:t>
            </a:r>
          </a:p>
          <a:p>
            <a:endParaRPr lang="de-DE" sz="1600" b="1" dirty="0" smtClean="0"/>
          </a:p>
          <a:p>
            <a:endParaRPr lang="de-DE" sz="1600" b="1" dirty="0" smtClean="0"/>
          </a:p>
          <a:p>
            <a:endParaRPr lang="de-DE" sz="1600" b="1" dirty="0"/>
          </a:p>
          <a:p>
            <a:endParaRPr lang="de-DE" sz="1600" b="1" dirty="0" smtClean="0"/>
          </a:p>
          <a:p>
            <a:r>
              <a:rPr lang="de-DE" sz="1600" b="1" dirty="0" smtClean="0"/>
              <a:t>Wärmeaustauschsystem</a:t>
            </a:r>
          </a:p>
          <a:p>
            <a:r>
              <a:rPr lang="de-DE" sz="1600" dirty="0" smtClean="0"/>
              <a:t>Ein spezielles Wärmeaustauschsystem verhindert, dass die Vögel über </a:t>
            </a:r>
          </a:p>
          <a:p>
            <a:r>
              <a:rPr lang="de-DE" sz="1600" dirty="0" smtClean="0"/>
              <a:t>ihre meist nackten Beine Wärme verlieren. So gibt das abwärtslaufende Blut seine Wärme rechtzeitig an das in den Körper zurückfließende Blut ab und kühlt so die Beine auf fast null Grad. </a:t>
            </a:r>
            <a:endParaRPr lang="de-DE" sz="1600" b="1" dirty="0" smtClean="0"/>
          </a:p>
          <a:p>
            <a:endParaRPr lang="de-DE" sz="1600" b="1" dirty="0"/>
          </a:p>
          <a:p>
            <a:r>
              <a:rPr lang="de-DE" sz="1600" b="1" dirty="0" smtClean="0"/>
              <a:t>Sonne tanken</a:t>
            </a:r>
          </a:p>
          <a:p>
            <a:r>
              <a:rPr lang="de-DE" sz="1600" dirty="0" smtClean="0"/>
              <a:t>Dunkle Gefiederpartien </a:t>
            </a:r>
            <a:r>
              <a:rPr lang="de-DE" sz="1600" dirty="0"/>
              <a:t>reflektieren </a:t>
            </a:r>
            <a:r>
              <a:rPr lang="de-DE" sz="1600" dirty="0" smtClean="0"/>
              <a:t>gerade einmal  20% der Sonnenstrahlen . Die restlichen 80% werden absorbiert </a:t>
            </a:r>
            <a:r>
              <a:rPr lang="de-DE" sz="1600" dirty="0"/>
              <a:t>und </a:t>
            </a:r>
            <a:r>
              <a:rPr lang="de-DE" sz="1600" dirty="0" smtClean="0"/>
              <a:t>wärmen den Vogel. Viele Vögel suchen an kalten Tagen gezielt die Sonne auf, um Wärme zu tanken.</a:t>
            </a:r>
            <a:endParaRPr lang="de-DE" sz="1600" b="1" dirty="0" smtClean="0"/>
          </a:p>
          <a:p>
            <a:endParaRPr lang="de-DE" sz="1600" b="1" dirty="0" smtClean="0"/>
          </a:p>
          <a:p>
            <a:r>
              <a:rPr lang="de-DE" sz="1600" b="1" dirty="0" smtClean="0"/>
              <a:t>Gegenseitiges Wärmen</a:t>
            </a:r>
            <a:endParaRPr lang="de-DE" sz="1600" b="1" dirty="0"/>
          </a:p>
          <a:p>
            <a:r>
              <a:rPr lang="de-DE" sz="1600" dirty="0" smtClean="0"/>
              <a:t>Manche Arten kuscheln sich in kalten Nächten eng zusammen und wärmen sich </a:t>
            </a:r>
          </a:p>
          <a:p>
            <a:r>
              <a:rPr lang="de-DE" sz="1600" dirty="0" smtClean="0"/>
              <a:t>gegenseitig. </a:t>
            </a:r>
          </a:p>
          <a:p>
            <a:endParaRPr lang="de-DE" sz="1600" dirty="0" smtClean="0"/>
          </a:p>
          <a:p>
            <a:r>
              <a:rPr lang="de-DE" sz="1600" dirty="0" smtClean="0"/>
              <a:t> </a:t>
            </a:r>
            <a:endParaRPr lang="de-DE" sz="1600" dirty="0"/>
          </a:p>
        </p:txBody>
      </p:sp>
      <p:pic>
        <p:nvPicPr>
          <p:cNvPr id="1026" name="Picture 2" descr="C:\Users\p-eisenhut\AppData\Local\Microsoft\Windows\Temporary Internet Files\Content.Outlook\PPR33QJT\Frankfurt_Friedberger Friedhof_5-Jan-10_Rotkehlchen_9632 -  Dr. Christoph Mon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2640" y="2276458"/>
            <a:ext cx="2043615" cy="13634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8333553" y="2344081"/>
            <a:ext cx="369332" cy="1228156"/>
          </a:xfrm>
          <a:prstGeom prst="rect">
            <a:avLst/>
          </a:prstGeom>
          <a:noFill/>
        </p:spPr>
        <p:txBody>
          <a:bodyPr vert="vert" wrap="square" rtlCol="0">
            <a:spAutoFit/>
          </a:bodyPr>
          <a:lstStyle/>
          <a:p>
            <a:pPr algn="ctr"/>
            <a:r>
              <a:rPr lang="de-DE" sz="1200" dirty="0" smtClean="0"/>
              <a:t>Foto: C. </a:t>
            </a:r>
            <a:r>
              <a:rPr lang="de-DE" sz="1200" dirty="0" err="1" smtClean="0"/>
              <a:t>Moning</a:t>
            </a:r>
            <a:endParaRPr lang="de-DE" sz="1200" dirty="0"/>
          </a:p>
        </p:txBody>
      </p:sp>
    </p:spTree>
    <p:extLst>
      <p:ext uri="{BB962C8B-B14F-4D97-AF65-F5344CB8AC3E}">
        <p14:creationId xmlns:p14="http://schemas.microsoft.com/office/powerpoint/2010/main" val="370345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Überwinterungsstrategien II</a:t>
            </a:r>
            <a:endParaRPr lang="de-DE" sz="4000" b="1" cap="all" dirty="0">
              <a:solidFill>
                <a:srgbClr val="005FAF"/>
              </a:solidFill>
              <a:effectLst>
                <a:glow rad="127000">
                  <a:srgbClr val="EAEAEA">
                    <a:alpha val="60000"/>
                  </a:srgbClr>
                </a:glow>
              </a:effectLst>
            </a:endParaRPr>
          </a:p>
        </p:txBody>
      </p:sp>
      <p:sp>
        <p:nvSpPr>
          <p:cNvPr id="2" name="Textfeld 1"/>
          <p:cNvSpPr txBox="1"/>
          <p:nvPr/>
        </p:nvSpPr>
        <p:spPr>
          <a:xfrm>
            <a:off x="251520" y="1187552"/>
            <a:ext cx="8568952" cy="5386090"/>
          </a:xfrm>
          <a:prstGeom prst="rect">
            <a:avLst/>
          </a:prstGeom>
          <a:noFill/>
        </p:spPr>
        <p:txBody>
          <a:bodyPr wrap="square" rtlCol="0">
            <a:spAutoFit/>
          </a:bodyPr>
          <a:lstStyle/>
          <a:p>
            <a:r>
              <a:rPr lang="de-DE" sz="1600" b="1" dirty="0" smtClean="0"/>
              <a:t>Anpassung des Speiseplans</a:t>
            </a:r>
          </a:p>
          <a:p>
            <a:r>
              <a:rPr lang="de-DE" sz="1600" dirty="0" smtClean="0"/>
              <a:t>Zum Aufrechterhalt der Körpertemperatur ist in erster Linie die Energiezufuhr über die Nahrung notwendig.  Viele Vögel, </a:t>
            </a:r>
            <a:r>
              <a:rPr lang="de-DE" sz="1600" dirty="0"/>
              <a:t>wie Meisen oder Kleiber, die </a:t>
            </a:r>
            <a:r>
              <a:rPr lang="de-DE" sz="1600" dirty="0" smtClean="0"/>
              <a:t>eigentlich Insektenfresser sind, nehmen nun auch Samen, Nüsse und Körner in ihren Speisenplan auf. Diese </a:t>
            </a:r>
            <a:r>
              <a:rPr lang="de-DE" sz="1600" dirty="0"/>
              <a:t>fettreiche Nahrung </a:t>
            </a:r>
            <a:r>
              <a:rPr lang="de-DE" sz="1600" dirty="0" smtClean="0"/>
              <a:t>liefert  besonders viel Energie. </a:t>
            </a:r>
          </a:p>
          <a:p>
            <a:endParaRPr lang="de-DE" sz="1600" dirty="0" smtClean="0"/>
          </a:p>
          <a:p>
            <a:r>
              <a:rPr lang="de-DE" sz="1600" b="1" dirty="0" smtClean="0"/>
              <a:t>Verfügbare Nahrung</a:t>
            </a:r>
          </a:p>
          <a:p>
            <a:r>
              <a:rPr lang="de-DE" sz="1600" dirty="0" smtClean="0"/>
              <a:t>An Bäumen und Sträuchern sind im Herbst auch Beeren und Früchte gereift und stehen nun noch lange Zeit der hungrigen Vogelwelt zur Verfügung</a:t>
            </a:r>
            <a:r>
              <a:rPr lang="de-DE" sz="1600" dirty="0"/>
              <a:t>. Auch kleine Spinnen und Insekten, sowie deren Eier und Larven, lassen sich </a:t>
            </a:r>
            <a:r>
              <a:rPr lang="de-DE" sz="1600" dirty="0" smtClean="0"/>
              <a:t>unter </a:t>
            </a:r>
            <a:r>
              <a:rPr lang="de-DE" sz="1600" dirty="0"/>
              <a:t>Baumrinde, zwischen Wurzeln oder auch in Komposthaufen erbeuten. </a:t>
            </a:r>
            <a:endParaRPr lang="de-DE" sz="1600" dirty="0" smtClean="0"/>
          </a:p>
          <a:p>
            <a:endParaRPr lang="de-DE" sz="1200" dirty="0"/>
          </a:p>
          <a:p>
            <a:endParaRPr lang="de-DE" sz="1200" dirty="0"/>
          </a:p>
          <a:p>
            <a:endParaRPr lang="de-DE" sz="1600" b="1" dirty="0" smtClean="0"/>
          </a:p>
          <a:p>
            <a:endParaRPr lang="de-DE" sz="1600" b="1" dirty="0"/>
          </a:p>
          <a:p>
            <a:endParaRPr lang="de-DE" sz="1600" b="1" dirty="0" smtClean="0"/>
          </a:p>
          <a:p>
            <a:r>
              <a:rPr lang="de-DE" sz="1600" b="1" dirty="0" smtClean="0"/>
              <a:t>Vorräte</a:t>
            </a:r>
          </a:p>
          <a:p>
            <a:r>
              <a:rPr lang="de-DE" sz="1600" dirty="0"/>
              <a:t>Im Winter sind die Tage kürzer und es steht weniger Zeit zur Nahrungssuche zur Verfügung. </a:t>
            </a:r>
          </a:p>
          <a:p>
            <a:r>
              <a:rPr lang="de-DE" sz="1600" dirty="0" smtClean="0"/>
              <a:t>Viele  Vogelarten </a:t>
            </a:r>
            <a:r>
              <a:rPr lang="de-DE" sz="1600" dirty="0"/>
              <a:t>legen </a:t>
            </a:r>
            <a:r>
              <a:rPr lang="de-DE" sz="1600" dirty="0" smtClean="0"/>
              <a:t>deshalb Vorratsspeicher an: Eichelhäher vergraben Eicheln </a:t>
            </a:r>
          </a:p>
          <a:p>
            <a:r>
              <a:rPr lang="de-DE" sz="1600" dirty="0" smtClean="0"/>
              <a:t>und Bucheckern im Boden;  Sumpf-, Tannen- und Haubenmeisen verstecken Samen </a:t>
            </a:r>
          </a:p>
          <a:p>
            <a:r>
              <a:rPr lang="de-DE" sz="1600" dirty="0" smtClean="0"/>
              <a:t>und Kerne in Rindenspalten.</a:t>
            </a:r>
          </a:p>
          <a:p>
            <a:endParaRPr lang="de-DE" sz="1600" dirty="0" smtClean="0"/>
          </a:p>
        </p:txBody>
      </p:sp>
      <p:pic>
        <p:nvPicPr>
          <p:cNvPr id="2050" name="Picture 2" descr="\\SERVER-MUENCHEN\Public\Bezirksgeschäftsstelle Oberbayern\Umweltbildung\Bilder\Alte Bilder von Ulle\Bilder 2010\2010-09-11 Herbstfrüchte FFB\KoKi_2010_09_11_VermaKoebele_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3789040"/>
            <a:ext cx="1835696" cy="13767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SERVER-MUENCHEN\Public\Bezirksgeschäftsstelle Oberbayern\Umweltbildung\Bilder\Alte Bilder von Ulle\2004\Holler 2004\DSC0096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73239" y="3789039"/>
            <a:ext cx="1906873" cy="1430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SERVER-MUENCHEN\Public\Bezirksgeschäftsstelle Oberbayern\Umweltbildung\Bilder\Alte Bilder von Ulle\2004\Bilder Wald und Natur 2004\DSC009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9308" y="3748452"/>
            <a:ext cx="1960989" cy="1470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7886914" y="3676024"/>
            <a:ext cx="369332" cy="1656184"/>
          </a:xfrm>
          <a:prstGeom prst="rect">
            <a:avLst/>
          </a:prstGeom>
          <a:noFill/>
        </p:spPr>
        <p:txBody>
          <a:bodyPr vert="vert" wrap="square" rtlCol="0">
            <a:spAutoFit/>
          </a:bodyPr>
          <a:lstStyle/>
          <a:p>
            <a:pPr algn="ctr"/>
            <a:r>
              <a:rPr lang="de-DE" sz="1200" dirty="0" smtClean="0"/>
              <a:t>Fotos: U. Dopheide</a:t>
            </a:r>
            <a:endParaRPr lang="de-DE" sz="1200" dirty="0"/>
          </a:p>
        </p:txBody>
      </p:sp>
    </p:spTree>
    <p:extLst>
      <p:ext uri="{BB962C8B-B14F-4D97-AF65-F5344CB8AC3E}">
        <p14:creationId xmlns:p14="http://schemas.microsoft.com/office/powerpoint/2010/main" val="345439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Vogelfütterung</a:t>
            </a:r>
            <a:endParaRPr lang="de-DE" sz="4000" b="1" cap="all" dirty="0">
              <a:solidFill>
                <a:srgbClr val="005FAF"/>
              </a:solidFill>
              <a:effectLst>
                <a:glow rad="127000">
                  <a:srgbClr val="EAEAEA">
                    <a:alpha val="60000"/>
                  </a:srgbClr>
                </a:glow>
              </a:effectLst>
            </a:endParaRPr>
          </a:p>
        </p:txBody>
      </p:sp>
      <p:pic>
        <p:nvPicPr>
          <p:cNvPr id="2051" name="Picture 3" descr="\\SERVER-MUENCHEN\Public\Bezirksgeschäftsstelle Oberbayern\Umweltbildung\Projekte\Glücksspirale Fridolin Fink\Aktionsbroschüre für Schulen\Bilder Basisauswahl\LBV-Archiv\Buntspecht  - Winterfütterung - R  Wittmann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17" y="1014847"/>
            <a:ext cx="4551336" cy="53941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2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VogelhausOsnabrück - LBV Shop Kopie.jpg"/>
          <p:cNvPicPr>
            <a:picLocks noChangeAspect="1"/>
          </p:cNvPicPr>
          <p:nvPr/>
        </p:nvPicPr>
        <p:blipFill>
          <a:blip r:embed="rId3" cstate="print"/>
          <a:stretch>
            <a:fillRect/>
          </a:stretch>
        </p:blipFill>
        <p:spPr>
          <a:xfrm>
            <a:off x="-11825" y="1196752"/>
            <a:ext cx="5400600" cy="3428115"/>
          </a:xfrm>
          <a:prstGeom prst="rect">
            <a:avLst/>
          </a:prstGeom>
          <a:ln>
            <a:noFill/>
          </a:ln>
          <a:effectLst>
            <a:softEdge rad="112500"/>
          </a:effectLst>
        </p:spPr>
      </p:pic>
      <p:sp>
        <p:nvSpPr>
          <p:cNvPr id="3" name="Textfeld 2"/>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Vogelfütterung</a:t>
            </a:r>
            <a:endParaRPr lang="de-DE" sz="4000" b="1" cap="all" dirty="0">
              <a:solidFill>
                <a:srgbClr val="005FAF"/>
              </a:solidFill>
              <a:effectLst>
                <a:glow rad="127000">
                  <a:srgbClr val="EAEAEA">
                    <a:alpha val="60000"/>
                  </a:srgbClr>
                </a:glow>
              </a:effectLst>
            </a:endParaRPr>
          </a:p>
        </p:txBody>
      </p:sp>
      <p:sp>
        <p:nvSpPr>
          <p:cNvPr id="4" name="Textfeld 3"/>
          <p:cNvSpPr txBox="1"/>
          <p:nvPr/>
        </p:nvSpPr>
        <p:spPr>
          <a:xfrm>
            <a:off x="251520" y="4869160"/>
            <a:ext cx="2736441" cy="276999"/>
          </a:xfrm>
          <a:prstGeom prst="rect">
            <a:avLst/>
          </a:prstGeom>
          <a:noFill/>
        </p:spPr>
        <p:txBody>
          <a:bodyPr wrap="square" rtlCol="0">
            <a:spAutoFit/>
          </a:bodyPr>
          <a:lstStyle/>
          <a:p>
            <a:pPr algn="ctr"/>
            <a:r>
              <a:rPr lang="de-DE" sz="1200" dirty="0"/>
              <a:t>Foto: </a:t>
            </a:r>
            <a:r>
              <a:rPr lang="de-DE" sz="1200" dirty="0" err="1"/>
              <a:t>Vivara</a:t>
            </a:r>
            <a:r>
              <a:rPr lang="de-DE" sz="1200" dirty="0"/>
              <a:t> - LBV Naturshop</a:t>
            </a:r>
          </a:p>
        </p:txBody>
      </p:sp>
      <p:grpSp>
        <p:nvGrpSpPr>
          <p:cNvPr id="8" name="Gruppieren 7"/>
          <p:cNvGrpSpPr/>
          <p:nvPr/>
        </p:nvGrpSpPr>
        <p:grpSpPr>
          <a:xfrm>
            <a:off x="6876256" y="2409708"/>
            <a:ext cx="1800200" cy="1512168"/>
            <a:chOff x="6012160" y="4005064"/>
            <a:chExt cx="1800200" cy="1512168"/>
          </a:xfrm>
        </p:grpSpPr>
        <p:sp>
          <p:nvSpPr>
            <p:cNvPr id="6" name="Ovale Legende 5"/>
            <p:cNvSpPr/>
            <p:nvPr/>
          </p:nvSpPr>
          <p:spPr>
            <a:xfrm>
              <a:off x="6012160" y="4005064"/>
              <a:ext cx="1800200" cy="1512168"/>
            </a:xfrm>
            <a:prstGeom prst="wedgeEllipseCallout">
              <a:avLst>
                <a:gd name="adj1" fmla="val -48126"/>
                <a:gd name="adj2" fmla="val 46254"/>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6300192" y="4459764"/>
              <a:ext cx="1296144" cy="800219"/>
            </a:xfrm>
            <a:prstGeom prst="rect">
              <a:avLst/>
            </a:prstGeom>
            <a:noFill/>
          </p:spPr>
          <p:txBody>
            <a:bodyPr wrap="square" rtlCol="0">
              <a:spAutoFit/>
            </a:bodyPr>
            <a:lstStyle/>
            <a:p>
              <a:r>
                <a:rPr lang="de-DE" sz="2800" dirty="0">
                  <a:solidFill>
                    <a:srgbClr val="0066CC"/>
                  </a:solidFill>
                </a:rPr>
                <a:t>Wann?</a:t>
              </a:r>
            </a:p>
            <a:p>
              <a:endParaRPr lang="de-DE" dirty="0"/>
            </a:p>
          </p:txBody>
        </p:sp>
      </p:grpSp>
      <p:grpSp>
        <p:nvGrpSpPr>
          <p:cNvPr id="9" name="Gruppieren 8"/>
          <p:cNvGrpSpPr/>
          <p:nvPr/>
        </p:nvGrpSpPr>
        <p:grpSpPr>
          <a:xfrm>
            <a:off x="5552492" y="921000"/>
            <a:ext cx="1800200" cy="1512168"/>
            <a:chOff x="6012160" y="4005064"/>
            <a:chExt cx="1800200" cy="1512168"/>
          </a:xfrm>
        </p:grpSpPr>
        <p:sp>
          <p:nvSpPr>
            <p:cNvPr id="10" name="Ovale Legende 9"/>
            <p:cNvSpPr/>
            <p:nvPr/>
          </p:nvSpPr>
          <p:spPr>
            <a:xfrm>
              <a:off x="6012160" y="4005064"/>
              <a:ext cx="1800200" cy="1512168"/>
            </a:xfrm>
            <a:prstGeom prst="wedgeEllipseCallout">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6300192" y="4459764"/>
              <a:ext cx="1296144" cy="800219"/>
            </a:xfrm>
            <a:prstGeom prst="rect">
              <a:avLst/>
            </a:prstGeom>
            <a:noFill/>
          </p:spPr>
          <p:txBody>
            <a:bodyPr wrap="square" rtlCol="0">
              <a:spAutoFit/>
            </a:bodyPr>
            <a:lstStyle/>
            <a:p>
              <a:r>
                <a:rPr lang="de-DE" sz="2800" dirty="0" smtClean="0">
                  <a:solidFill>
                    <a:srgbClr val="0066CC"/>
                  </a:solidFill>
                </a:rPr>
                <a:t>Wie?</a:t>
              </a:r>
              <a:endParaRPr lang="de-DE" sz="2800" dirty="0">
                <a:solidFill>
                  <a:srgbClr val="0066CC"/>
                </a:solidFill>
              </a:endParaRPr>
            </a:p>
            <a:p>
              <a:endParaRPr lang="de-DE" dirty="0"/>
            </a:p>
          </p:txBody>
        </p:sp>
      </p:grpSp>
      <p:grpSp>
        <p:nvGrpSpPr>
          <p:cNvPr id="12" name="Gruppieren 11"/>
          <p:cNvGrpSpPr/>
          <p:nvPr/>
        </p:nvGrpSpPr>
        <p:grpSpPr>
          <a:xfrm>
            <a:off x="5840524" y="4624867"/>
            <a:ext cx="1800200" cy="1324413"/>
            <a:chOff x="6283745" y="3747815"/>
            <a:chExt cx="1800200" cy="1512168"/>
          </a:xfrm>
        </p:grpSpPr>
        <p:sp>
          <p:nvSpPr>
            <p:cNvPr id="13" name="Ovale Legende 12"/>
            <p:cNvSpPr/>
            <p:nvPr/>
          </p:nvSpPr>
          <p:spPr>
            <a:xfrm>
              <a:off x="6283745" y="3747815"/>
              <a:ext cx="1800200" cy="1512168"/>
            </a:xfrm>
            <a:prstGeom prst="wedgeEllipseCallout">
              <a:avLst>
                <a:gd name="adj1" fmla="val -67837"/>
                <a:gd name="adj2" fmla="val -12410"/>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6676079" y="4176481"/>
              <a:ext cx="1296144" cy="800219"/>
            </a:xfrm>
            <a:prstGeom prst="rect">
              <a:avLst/>
            </a:prstGeom>
            <a:noFill/>
          </p:spPr>
          <p:txBody>
            <a:bodyPr wrap="square" rtlCol="0">
              <a:spAutoFit/>
            </a:bodyPr>
            <a:lstStyle/>
            <a:p>
              <a:r>
                <a:rPr lang="de-DE" sz="2800" dirty="0" smtClean="0">
                  <a:solidFill>
                    <a:srgbClr val="0066CC"/>
                  </a:solidFill>
                </a:rPr>
                <a:t>Wo?</a:t>
              </a:r>
              <a:endParaRPr lang="de-DE" sz="2800" dirty="0">
                <a:solidFill>
                  <a:srgbClr val="0066CC"/>
                </a:solidFill>
              </a:endParaRPr>
            </a:p>
            <a:p>
              <a:endParaRPr lang="de-DE" dirty="0"/>
            </a:p>
          </p:txBody>
        </p:sp>
      </p:grpSp>
      <p:grpSp>
        <p:nvGrpSpPr>
          <p:cNvPr id="15" name="Gruppieren 14"/>
          <p:cNvGrpSpPr/>
          <p:nvPr/>
        </p:nvGrpSpPr>
        <p:grpSpPr>
          <a:xfrm>
            <a:off x="2993159" y="5141483"/>
            <a:ext cx="1800200" cy="1189312"/>
            <a:chOff x="5405895" y="4510984"/>
            <a:chExt cx="1800200" cy="1189312"/>
          </a:xfrm>
        </p:grpSpPr>
        <p:sp>
          <p:nvSpPr>
            <p:cNvPr id="16" name="Ovale Legende 15"/>
            <p:cNvSpPr/>
            <p:nvPr/>
          </p:nvSpPr>
          <p:spPr>
            <a:xfrm>
              <a:off x="5405895" y="4510984"/>
              <a:ext cx="1800200" cy="1189312"/>
            </a:xfrm>
            <a:prstGeom prst="wedgeEllipseCallout">
              <a:avLst>
                <a:gd name="adj1" fmla="val 60286"/>
                <a:gd name="adj2" fmla="val -43096"/>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5750858" y="4828165"/>
              <a:ext cx="1296144" cy="800219"/>
            </a:xfrm>
            <a:prstGeom prst="rect">
              <a:avLst/>
            </a:prstGeom>
            <a:noFill/>
          </p:spPr>
          <p:txBody>
            <a:bodyPr wrap="square" rtlCol="0">
              <a:spAutoFit/>
            </a:bodyPr>
            <a:lstStyle/>
            <a:p>
              <a:r>
                <a:rPr lang="de-DE" sz="2800" dirty="0" smtClean="0">
                  <a:solidFill>
                    <a:srgbClr val="0066CC"/>
                  </a:solidFill>
                </a:rPr>
                <a:t>Was?</a:t>
              </a:r>
              <a:endParaRPr lang="de-DE" sz="2800" dirty="0">
                <a:solidFill>
                  <a:srgbClr val="0066CC"/>
                </a:solidFill>
              </a:endParaRPr>
            </a:p>
            <a:p>
              <a:endParaRPr lang="de-DE" dirty="0"/>
            </a:p>
          </p:txBody>
        </p:sp>
      </p:grpSp>
    </p:spTree>
    <p:extLst>
      <p:ext uri="{BB962C8B-B14F-4D97-AF65-F5344CB8AC3E}">
        <p14:creationId xmlns:p14="http://schemas.microsoft.com/office/powerpoint/2010/main" val="156688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 name="Grafik 2" descr="CR0F0049.Buchfink - Frank Derer Kopie.jpg"/>
          <p:cNvPicPr>
            <a:picLocks noChangeAspect="1"/>
          </p:cNvPicPr>
          <p:nvPr/>
        </p:nvPicPr>
        <p:blipFill>
          <a:blip r:embed="rId3" cstate="print"/>
          <a:stretch>
            <a:fillRect/>
          </a:stretch>
        </p:blipFill>
        <p:spPr>
          <a:xfrm>
            <a:off x="683568" y="1335431"/>
            <a:ext cx="6830386" cy="4555814"/>
          </a:xfrm>
          <a:prstGeom prst="rect">
            <a:avLst/>
          </a:prstGeom>
          <a:ln>
            <a:noFill/>
          </a:ln>
          <a:effectLst>
            <a:softEdge rad="112500"/>
          </a:effectLst>
        </p:spPr>
      </p:pic>
      <p:grpSp>
        <p:nvGrpSpPr>
          <p:cNvPr id="9" name="Gruppieren 8"/>
          <p:cNvGrpSpPr/>
          <p:nvPr/>
        </p:nvGrpSpPr>
        <p:grpSpPr>
          <a:xfrm>
            <a:off x="251520" y="905923"/>
            <a:ext cx="1944216" cy="1800200"/>
            <a:chOff x="251520" y="905923"/>
            <a:chExt cx="1944216" cy="1800200"/>
          </a:xfrm>
        </p:grpSpPr>
        <p:sp>
          <p:nvSpPr>
            <p:cNvPr id="7" name="Explosion 1 6"/>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1.</a:t>
              </a:r>
              <a:endParaRPr lang="de-DE" sz="4000" b="1" dirty="0">
                <a:solidFill>
                  <a:schemeClr val="bg1"/>
                </a:solidFill>
              </a:endParaRPr>
            </a:p>
          </p:txBody>
        </p:sp>
      </p:grpSp>
    </p:spTree>
    <p:extLst>
      <p:ext uri="{BB962C8B-B14F-4D97-AF65-F5344CB8AC3E}">
        <p14:creationId xmlns:p14="http://schemas.microsoft.com/office/powerpoint/2010/main" val="330419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Futtersäule Adventurer Kopie.jpg"/>
          <p:cNvPicPr>
            <a:picLocks noChangeAspect="1"/>
          </p:cNvPicPr>
          <p:nvPr/>
        </p:nvPicPr>
        <p:blipFill>
          <a:blip r:embed="rId3" cstate="print"/>
          <a:stretch>
            <a:fillRect/>
          </a:stretch>
        </p:blipFill>
        <p:spPr>
          <a:xfrm>
            <a:off x="306072" y="1196752"/>
            <a:ext cx="2969784" cy="4453284"/>
          </a:xfrm>
          <a:prstGeom prst="rect">
            <a:avLst/>
          </a:prstGeom>
          <a:ln>
            <a:noFill/>
          </a:ln>
          <a:effectLst>
            <a:softEdge rad="112500"/>
          </a:effectLst>
        </p:spPr>
      </p:pic>
      <p:sp>
        <p:nvSpPr>
          <p:cNvPr id="3" name="Textfeld 2"/>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Vogelfütterung</a:t>
            </a:r>
            <a:endParaRPr lang="de-DE" sz="4000" b="1" cap="all" dirty="0">
              <a:solidFill>
                <a:srgbClr val="005FAF"/>
              </a:solidFill>
              <a:effectLst>
                <a:glow rad="127000">
                  <a:srgbClr val="EAEAEA">
                    <a:alpha val="60000"/>
                  </a:srgbClr>
                </a:glow>
              </a:effectLst>
            </a:endParaRPr>
          </a:p>
        </p:txBody>
      </p:sp>
      <p:sp>
        <p:nvSpPr>
          <p:cNvPr id="5" name="Textfeld 4"/>
          <p:cNvSpPr txBox="1"/>
          <p:nvPr/>
        </p:nvSpPr>
        <p:spPr>
          <a:xfrm>
            <a:off x="3419872" y="1196752"/>
            <a:ext cx="5544616" cy="4955203"/>
          </a:xfrm>
          <a:prstGeom prst="rect">
            <a:avLst/>
          </a:prstGeom>
          <a:noFill/>
        </p:spPr>
        <p:txBody>
          <a:bodyPr wrap="square" rtlCol="0">
            <a:spAutoFit/>
          </a:bodyPr>
          <a:lstStyle/>
          <a:p>
            <a:r>
              <a:rPr lang="de-DE" b="1" dirty="0" smtClean="0"/>
              <a:t>Wer frisst was?</a:t>
            </a:r>
          </a:p>
          <a:p>
            <a:endParaRPr lang="de-DE" dirty="0"/>
          </a:p>
          <a:p>
            <a:r>
              <a:rPr lang="de-DE" b="1" dirty="0" smtClean="0"/>
              <a:t>Weichfutter: </a:t>
            </a:r>
          </a:p>
          <a:p>
            <a:r>
              <a:rPr lang="de-DE" dirty="0" smtClean="0"/>
              <a:t>Äpfel</a:t>
            </a:r>
            <a:r>
              <a:rPr lang="de-DE" dirty="0"/>
              <a:t>, </a:t>
            </a:r>
            <a:r>
              <a:rPr lang="de-DE" dirty="0" smtClean="0"/>
              <a:t>Rosinen, Haferflocken</a:t>
            </a:r>
          </a:p>
          <a:p>
            <a:endParaRPr lang="de-DE" sz="700" dirty="0" smtClean="0"/>
          </a:p>
          <a:p>
            <a:pPr algn="r"/>
            <a:r>
              <a:rPr lang="de-DE" dirty="0" smtClean="0"/>
              <a:t>Amsel, Rotkehlchen</a:t>
            </a:r>
          </a:p>
          <a:p>
            <a:endParaRPr lang="de-DE" dirty="0"/>
          </a:p>
          <a:p>
            <a:r>
              <a:rPr lang="de-DE" b="1" dirty="0" smtClean="0"/>
              <a:t>Körnermischungen: </a:t>
            </a:r>
          </a:p>
          <a:p>
            <a:r>
              <a:rPr lang="de-DE" dirty="0" smtClean="0"/>
              <a:t>Sonnenblumenkerne, Getreide, Hanfsamen und Erdnüsse</a:t>
            </a:r>
          </a:p>
          <a:p>
            <a:endParaRPr lang="de-DE" sz="700" dirty="0" smtClean="0"/>
          </a:p>
          <a:p>
            <a:pPr algn="r"/>
            <a:r>
              <a:rPr lang="de-DE" dirty="0" smtClean="0"/>
              <a:t>Alle Finken, Erlenzeisig, Gimpel,</a:t>
            </a:r>
            <a:endParaRPr lang="de-DE" dirty="0"/>
          </a:p>
          <a:p>
            <a:pPr algn="r"/>
            <a:r>
              <a:rPr lang="de-DE" dirty="0" smtClean="0"/>
              <a:t>Haus- und Feldsperling</a:t>
            </a:r>
          </a:p>
          <a:p>
            <a:endParaRPr lang="de-DE" dirty="0"/>
          </a:p>
          <a:p>
            <a:r>
              <a:rPr lang="de-DE" b="1" dirty="0" smtClean="0"/>
              <a:t>Fettfutter: </a:t>
            </a:r>
          </a:p>
          <a:p>
            <a:r>
              <a:rPr lang="de-DE" dirty="0" smtClean="0"/>
              <a:t>Körnermischungen in Rinder- oder Kokosfett</a:t>
            </a:r>
          </a:p>
          <a:p>
            <a:endParaRPr lang="de-DE" sz="700" dirty="0" smtClean="0"/>
          </a:p>
          <a:p>
            <a:pPr algn="r"/>
            <a:r>
              <a:rPr lang="de-DE" dirty="0" smtClean="0"/>
              <a:t>Alle Meisen, Kleiber</a:t>
            </a:r>
          </a:p>
          <a:p>
            <a:endParaRPr lang="de-DE" dirty="0"/>
          </a:p>
          <a:p>
            <a:endParaRPr lang="de-DE" dirty="0"/>
          </a:p>
        </p:txBody>
      </p:sp>
      <p:sp>
        <p:nvSpPr>
          <p:cNvPr id="4" name="Textfeld 3"/>
          <p:cNvSpPr txBox="1"/>
          <p:nvPr/>
        </p:nvSpPr>
        <p:spPr>
          <a:xfrm>
            <a:off x="494820" y="5669988"/>
            <a:ext cx="2592288" cy="307777"/>
          </a:xfrm>
          <a:prstGeom prst="rect">
            <a:avLst/>
          </a:prstGeom>
          <a:noFill/>
        </p:spPr>
        <p:txBody>
          <a:bodyPr wrap="square" rtlCol="0">
            <a:spAutoFit/>
          </a:bodyPr>
          <a:lstStyle/>
          <a:p>
            <a:pPr algn="ctr"/>
            <a:r>
              <a:rPr lang="de-DE" sz="1400" dirty="0"/>
              <a:t>Foto: </a:t>
            </a:r>
            <a:r>
              <a:rPr lang="de-DE" sz="1400" dirty="0" err="1"/>
              <a:t>Vivara</a:t>
            </a:r>
            <a:r>
              <a:rPr lang="de-DE" sz="1400" dirty="0"/>
              <a:t> - LBV Naturshop</a:t>
            </a:r>
          </a:p>
        </p:txBody>
      </p:sp>
      <p:pic>
        <p:nvPicPr>
          <p:cNvPr id="3074" name="Picture 2" descr="\\SERVER-MUENCHEN\Public\Bezirksgeschäftsstelle Oberbayern\Umweltbildung\Projekte\Glücksspirale Fridolin Fink\Aktionsbroschüre für Schulen\Bilder Basisauswahl\LBV-Archiv\11798162976_ffe1a07406_o Winterfütterung - Eichhörnchen - Walter Reichert -SdW2.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15" r="2085"/>
          <a:stretch/>
        </p:blipFill>
        <p:spPr bwMode="auto">
          <a:xfrm>
            <a:off x="3289627" y="1529544"/>
            <a:ext cx="5026789" cy="41404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72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arn(inVertical)">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barn(inVertical)">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animEffect transition="in" filter="barn(inVertical)">
                                      <p:cBhvr>
                                        <p:cTn id="17" dur="500"/>
                                        <p:tgtEl>
                                          <p:spTgt spid="5">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barn(inVertical)">
                                      <p:cBhvr>
                                        <p:cTn id="22" dur="500"/>
                                        <p:tgtEl>
                                          <p:spTgt spid="5">
                                            <p:txEl>
                                              <p:pRg st="10" end="1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Effect transition="in" filter="barn(inVertical)">
                                      <p:cBhvr>
                                        <p:cTn id="25" dur="500"/>
                                        <p:tgtEl>
                                          <p:spTgt spid="5">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14" end="14"/>
                                            </p:txEl>
                                          </p:spTgt>
                                        </p:tgtEl>
                                        <p:attrNameLst>
                                          <p:attrName>style.visibility</p:attrName>
                                        </p:attrNameLst>
                                      </p:cBhvr>
                                      <p:to>
                                        <p:strVal val="visible"/>
                                      </p:to>
                                    </p:set>
                                    <p:animEffect transition="in" filter="barn(inVertical)">
                                      <p:cBhvr>
                                        <p:cTn id="30" dur="500"/>
                                        <p:tgtEl>
                                          <p:spTgt spid="5">
                                            <p:txEl>
                                              <p:pRg st="14" end="1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animEffect transition="in" filter="barn(inVertical)">
                                      <p:cBhvr>
                                        <p:cTn id="35" dur="500"/>
                                        <p:tgtEl>
                                          <p:spTgt spid="5">
                                            <p:txEl>
                                              <p:pRg st="16" end="1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074"/>
                                        </p:tgtEl>
                                        <p:attrNameLst>
                                          <p:attrName>style.visibility</p:attrName>
                                        </p:attrNameLst>
                                      </p:cBhvr>
                                      <p:to>
                                        <p:strVal val="visible"/>
                                      </p:to>
                                    </p:set>
                                    <p:animEffect transition="in" filter="wheel(1)">
                                      <p:cBhvr>
                                        <p:cTn id="4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Stunde der Wintervögel</a:t>
            </a:r>
            <a:endParaRPr lang="de-DE" sz="4000" b="1" cap="all" dirty="0">
              <a:solidFill>
                <a:srgbClr val="005FAF"/>
              </a:solidFill>
              <a:effectLst>
                <a:glow rad="127000">
                  <a:srgbClr val="EAEAEA">
                    <a:alpha val="60000"/>
                  </a:srgbClr>
                </a:glow>
              </a:effectLst>
            </a:endParaRPr>
          </a:p>
        </p:txBody>
      </p:sp>
      <p:sp>
        <p:nvSpPr>
          <p:cNvPr id="5" name="Rechteck 4"/>
          <p:cNvSpPr/>
          <p:nvPr/>
        </p:nvSpPr>
        <p:spPr>
          <a:xfrm>
            <a:off x="431540" y="1124744"/>
            <a:ext cx="8280920" cy="4985980"/>
          </a:xfrm>
          <a:prstGeom prst="rect">
            <a:avLst/>
          </a:prstGeom>
        </p:spPr>
        <p:txBody>
          <a:bodyPr wrap="square">
            <a:spAutoFit/>
          </a:bodyPr>
          <a:lstStyle/>
          <a:p>
            <a:pPr algn="ctr">
              <a:defRPr/>
            </a:pPr>
            <a:endParaRPr lang="de-DE" dirty="0" smtClean="0">
              <a:effectLst>
                <a:outerShdw blurRad="38100" dist="38100" dir="2700000" algn="tl">
                  <a:srgbClr val="000000">
                    <a:alpha val="43137"/>
                  </a:srgbClr>
                </a:outerShdw>
              </a:effectLst>
              <a:latin typeface="Lucida Sans Unicode" pitchFamily="34" charset="0"/>
              <a:cs typeface="Lucida Sans Unicode" pitchFamily="34" charset="0"/>
            </a:endParaRPr>
          </a:p>
          <a:p>
            <a:pPr algn="ctr">
              <a:defRPr/>
            </a:pPr>
            <a:r>
              <a:rPr lang="de-DE" sz="2400" dirty="0" smtClean="0">
                <a:effectLst>
                  <a:outerShdw blurRad="38100" dist="38100" dir="2700000" algn="tl">
                    <a:srgbClr val="000000">
                      <a:alpha val="43137"/>
                    </a:srgbClr>
                  </a:outerShdw>
                </a:effectLst>
                <a:cs typeface="Lucida Sans Unicode" pitchFamily="34" charset="0"/>
              </a:rPr>
              <a:t>Wer besucht Eure Futterstelle?</a:t>
            </a:r>
          </a:p>
          <a:p>
            <a:pPr algn="ctr">
              <a:defRPr/>
            </a:pPr>
            <a:r>
              <a:rPr lang="de-DE" sz="2400" dirty="0" smtClean="0">
                <a:effectLst>
                  <a:outerShdw blurRad="38100" dist="38100" dir="2700000" algn="tl">
                    <a:srgbClr val="000000">
                      <a:alpha val="43137"/>
                    </a:srgbClr>
                  </a:outerShdw>
                </a:effectLst>
                <a:cs typeface="Lucida Sans Unicode" pitchFamily="34" charset="0"/>
              </a:rPr>
              <a:t>Meldet </a:t>
            </a:r>
            <a:r>
              <a:rPr lang="de-DE" sz="2400" dirty="0">
                <a:effectLst>
                  <a:outerShdw blurRad="38100" dist="38100" dir="2700000" algn="tl">
                    <a:srgbClr val="000000">
                      <a:alpha val="43137"/>
                    </a:srgbClr>
                  </a:outerShdw>
                </a:effectLst>
                <a:cs typeface="Lucida Sans Unicode" pitchFamily="34" charset="0"/>
              </a:rPr>
              <a:t>uns Eure Beobachtungen:</a:t>
            </a:r>
            <a:br>
              <a:rPr lang="de-DE" sz="2400" dirty="0">
                <a:effectLst>
                  <a:outerShdw blurRad="38100" dist="38100" dir="2700000" algn="tl">
                    <a:srgbClr val="000000">
                      <a:alpha val="43137"/>
                    </a:srgbClr>
                  </a:outerShdw>
                </a:effectLst>
                <a:cs typeface="Lucida Sans Unicode" pitchFamily="34" charset="0"/>
              </a:rPr>
            </a:br>
            <a:r>
              <a:rPr lang="de-DE" sz="3600" b="1" dirty="0">
                <a:solidFill>
                  <a:srgbClr val="FFC000"/>
                </a:solidFill>
                <a:effectLst>
                  <a:outerShdw blurRad="38100" dist="38100" dir="2700000" algn="tl">
                    <a:srgbClr val="000000">
                      <a:alpha val="43137"/>
                    </a:srgbClr>
                  </a:outerShdw>
                </a:effectLst>
                <a:cs typeface="Lucida Sans Unicode" pitchFamily="34" charset="0"/>
              </a:rPr>
              <a:t>Stunde der Wintervögel </a:t>
            </a:r>
            <a:br>
              <a:rPr lang="de-DE" sz="3600" b="1" dirty="0">
                <a:solidFill>
                  <a:srgbClr val="FFC000"/>
                </a:solidFill>
                <a:effectLst>
                  <a:outerShdw blurRad="38100" dist="38100" dir="2700000" algn="tl">
                    <a:srgbClr val="000000">
                      <a:alpha val="43137"/>
                    </a:srgbClr>
                  </a:outerShdw>
                </a:effectLst>
                <a:cs typeface="Lucida Sans Unicode" pitchFamily="34" charset="0"/>
              </a:rPr>
            </a:br>
            <a:r>
              <a:rPr lang="de-DE" sz="3600" b="1" dirty="0" smtClean="0">
                <a:solidFill>
                  <a:srgbClr val="FFC000"/>
                </a:solidFill>
                <a:effectLst>
                  <a:outerShdw blurRad="38100" dist="38100" dir="2700000" algn="tl">
                    <a:srgbClr val="000000">
                      <a:alpha val="43137"/>
                    </a:srgbClr>
                  </a:outerShdw>
                </a:effectLst>
                <a:cs typeface="Lucida Sans Unicode" pitchFamily="34" charset="0"/>
              </a:rPr>
              <a:t>am ersten Wochenende im Januar</a:t>
            </a:r>
            <a:endParaRPr lang="de-DE" sz="2400" b="1" dirty="0">
              <a:solidFill>
                <a:srgbClr val="FFC000"/>
              </a:solidFill>
              <a:effectLst>
                <a:outerShdw blurRad="38100" dist="38100" dir="2700000" algn="tl">
                  <a:srgbClr val="000000">
                    <a:alpha val="43137"/>
                  </a:srgbClr>
                </a:outerShdw>
              </a:effectLst>
              <a:cs typeface="Lucida Sans Unicode" pitchFamily="34" charset="0"/>
            </a:endParaRPr>
          </a:p>
          <a:p>
            <a:pPr>
              <a:defRPr/>
            </a:pPr>
            <a:endParaRPr lang="de-DE" dirty="0">
              <a:solidFill>
                <a:srgbClr val="FFFF00"/>
              </a:solidFill>
              <a:effectLst>
                <a:outerShdw blurRad="38100" dist="38100" dir="2700000" algn="tl">
                  <a:srgbClr val="000000">
                    <a:alpha val="43137"/>
                  </a:srgbClr>
                </a:outerShdw>
              </a:effectLst>
              <a:cs typeface="Lucida Sans Unicode" pitchFamily="34" charset="0"/>
            </a:endParaRPr>
          </a:p>
          <a:p>
            <a:pPr>
              <a:defRPr/>
            </a:pPr>
            <a:endParaRPr lang="de-DE" dirty="0">
              <a:cs typeface="Lucida Sans Unicode" pitchFamily="34" charset="0"/>
            </a:endParaRPr>
          </a:p>
          <a:p>
            <a:pPr>
              <a:defRPr/>
            </a:pPr>
            <a:endParaRPr lang="de-DE" dirty="0" smtClean="0">
              <a:cs typeface="Lucida Sans Unicode" pitchFamily="34" charset="0"/>
            </a:endParaRPr>
          </a:p>
          <a:p>
            <a:pPr>
              <a:defRPr/>
            </a:pPr>
            <a:endParaRPr lang="de-DE" dirty="0">
              <a:cs typeface="Lucida Sans Unicode" pitchFamily="34" charset="0"/>
            </a:endParaRPr>
          </a:p>
          <a:p>
            <a:pPr>
              <a:defRPr/>
            </a:pPr>
            <a:endParaRPr lang="de-DE" dirty="0" smtClean="0">
              <a:cs typeface="Lucida Sans Unicode" pitchFamily="34" charset="0"/>
            </a:endParaRPr>
          </a:p>
          <a:p>
            <a:pPr>
              <a:defRPr/>
            </a:pPr>
            <a:endParaRPr lang="de-DE" dirty="0">
              <a:cs typeface="Lucida Sans Unicode" pitchFamily="34" charset="0"/>
            </a:endParaRPr>
          </a:p>
          <a:p>
            <a:pPr>
              <a:defRPr/>
            </a:pPr>
            <a:endParaRPr lang="de-DE" dirty="0">
              <a:cs typeface="Lucida Sans Unicode" pitchFamily="34" charset="0"/>
            </a:endParaRPr>
          </a:p>
          <a:p>
            <a:pPr>
              <a:defRPr/>
            </a:pPr>
            <a:r>
              <a:rPr lang="de-DE" dirty="0">
                <a:cs typeface="Lucida Sans Unicode" pitchFamily="34" charset="0"/>
              </a:rPr>
              <a:t>So einfach geht‘s:</a:t>
            </a:r>
          </a:p>
          <a:p>
            <a:pPr>
              <a:defRPr/>
            </a:pPr>
            <a:r>
              <a:rPr lang="de-DE" dirty="0">
                <a:cs typeface="Lucida Sans Unicode" pitchFamily="34" charset="0"/>
              </a:rPr>
              <a:t>Eine Stunde lang Vögel zählen und uns melden:</a:t>
            </a:r>
          </a:p>
          <a:p>
            <a:pPr algn="ctr">
              <a:defRPr/>
            </a:pPr>
            <a:r>
              <a:rPr lang="de-DE" dirty="0">
                <a:cs typeface="Lucida Sans Unicode" pitchFamily="34" charset="0"/>
              </a:rPr>
              <a:t>www.stunde-der-wintervoegel.de </a:t>
            </a:r>
          </a:p>
        </p:txBody>
      </p:sp>
      <p:pic>
        <p:nvPicPr>
          <p:cNvPr id="6" name="Picture 2" descr="P:\0_Birgits_Grafik_BackupArchiv\STUNDER DER GERTENVÖGEL_WINTERVÖGEL\LOGO_SDW_4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895" y="3284984"/>
            <a:ext cx="346233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824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67293" y="1340768"/>
            <a:ext cx="8424936" cy="4555093"/>
          </a:xfrm>
          <a:prstGeom prst="rect">
            <a:avLst/>
          </a:prstGeom>
        </p:spPr>
        <p:txBody>
          <a:bodyPr wrap="square">
            <a:spAutoFit/>
          </a:bodyPr>
          <a:lstStyle/>
          <a:p>
            <a:pPr>
              <a:defRPr/>
            </a:pPr>
            <a:r>
              <a:rPr lang="de-DE" sz="2400" dirty="0" smtClean="0">
                <a:effectLst>
                  <a:outerShdw blurRad="38100" dist="38100" dir="2700000" algn="tl">
                    <a:srgbClr val="000000">
                      <a:alpha val="43137"/>
                    </a:srgbClr>
                  </a:outerShdw>
                </a:effectLst>
                <a:cs typeface="Lucida Sans Unicode" pitchFamily="34" charset="0"/>
              </a:rPr>
              <a:t>…mit </a:t>
            </a:r>
            <a:r>
              <a:rPr lang="de-DE" sz="2400" dirty="0">
                <a:effectLst>
                  <a:outerShdw blurRad="38100" dist="38100" dir="2700000" algn="tl">
                    <a:srgbClr val="000000">
                      <a:alpha val="43137"/>
                    </a:srgbClr>
                  </a:outerShdw>
                </a:effectLst>
                <a:cs typeface="Lucida Sans Unicode" pitchFamily="34" charset="0"/>
              </a:rPr>
              <a:t>Live-Kommentar der Ergebnisse</a:t>
            </a:r>
          </a:p>
          <a:p>
            <a:pPr>
              <a:defRPr/>
            </a:pPr>
            <a:endParaRPr lang="de-DE" sz="2400" dirty="0">
              <a:effectLst>
                <a:outerShdw blurRad="38100" dist="38100" dir="2700000" algn="tl">
                  <a:srgbClr val="000000">
                    <a:alpha val="43137"/>
                  </a:srgbClr>
                </a:outerShdw>
              </a:effectLst>
              <a:cs typeface="Lucida Sans Unicode" pitchFamily="34" charset="0"/>
            </a:endParaRPr>
          </a:p>
          <a:p>
            <a:pPr>
              <a:defRPr/>
            </a:pPr>
            <a:r>
              <a:rPr lang="de-DE" sz="2400" dirty="0">
                <a:effectLst>
                  <a:outerShdw blurRad="38100" dist="38100" dir="2700000" algn="tl">
                    <a:srgbClr val="000000">
                      <a:alpha val="43137"/>
                    </a:srgbClr>
                  </a:outerShdw>
                </a:effectLst>
                <a:cs typeface="Lucida Sans Unicode" pitchFamily="34" charset="0"/>
              </a:rPr>
              <a:t>…Live-Auswertungen für Ihre Region</a:t>
            </a:r>
          </a:p>
          <a:p>
            <a:pPr>
              <a:defRPr/>
            </a:pPr>
            <a:endParaRPr lang="de-DE" sz="2400" dirty="0">
              <a:effectLst>
                <a:outerShdw blurRad="38100" dist="38100" dir="2700000" algn="tl">
                  <a:srgbClr val="000000">
                    <a:alpha val="43137"/>
                  </a:srgbClr>
                </a:outerShdw>
              </a:effectLst>
              <a:cs typeface="Lucida Sans Unicode" pitchFamily="34" charset="0"/>
            </a:endParaRPr>
          </a:p>
          <a:p>
            <a:pPr>
              <a:defRPr/>
            </a:pPr>
            <a:r>
              <a:rPr lang="de-DE" sz="2400" dirty="0">
                <a:effectLst>
                  <a:outerShdw blurRad="38100" dist="38100" dir="2700000" algn="tl">
                    <a:srgbClr val="000000">
                      <a:alpha val="43137"/>
                    </a:srgbClr>
                  </a:outerShdw>
                </a:effectLst>
                <a:cs typeface="Lucida Sans Unicode" pitchFamily="34" charset="0"/>
              </a:rPr>
              <a:t>…Verlosung von tollen Preisen</a:t>
            </a:r>
          </a:p>
          <a:p>
            <a:pPr>
              <a:defRPr/>
            </a:pPr>
            <a:r>
              <a:rPr lang="de-DE" sz="2400" dirty="0">
                <a:effectLst>
                  <a:outerShdw blurRad="38100" dist="38100" dir="2700000" algn="tl">
                    <a:srgbClr val="000000">
                      <a:alpha val="43137"/>
                    </a:srgbClr>
                  </a:outerShdw>
                </a:effectLst>
                <a:cs typeface="Lucida Sans Unicode" pitchFamily="34" charset="0"/>
              </a:rPr>
              <a:t/>
            </a:r>
            <a:br>
              <a:rPr lang="de-DE" sz="2400" dirty="0">
                <a:effectLst>
                  <a:outerShdw blurRad="38100" dist="38100" dir="2700000" algn="tl">
                    <a:srgbClr val="000000">
                      <a:alpha val="43137"/>
                    </a:srgbClr>
                  </a:outerShdw>
                </a:effectLst>
                <a:cs typeface="Lucida Sans Unicode" pitchFamily="34" charset="0"/>
              </a:rPr>
            </a:br>
            <a:endParaRPr lang="de-DE" sz="2400" dirty="0" smtClean="0">
              <a:effectLst>
                <a:outerShdw blurRad="38100" dist="38100" dir="2700000" algn="tl">
                  <a:srgbClr val="000000">
                    <a:alpha val="43137"/>
                  </a:srgbClr>
                </a:outerShdw>
              </a:effectLst>
              <a:cs typeface="Lucida Sans Unicode" pitchFamily="34" charset="0"/>
            </a:endParaRPr>
          </a:p>
          <a:p>
            <a:pPr>
              <a:defRPr/>
            </a:pPr>
            <a:r>
              <a:rPr lang="de-DE" sz="2400" dirty="0" smtClean="0">
                <a:effectLst>
                  <a:outerShdw blurRad="38100" dist="38100" dir="2700000" algn="tl">
                    <a:srgbClr val="000000">
                      <a:alpha val="43137"/>
                    </a:srgbClr>
                  </a:outerShdw>
                </a:effectLst>
                <a:cs typeface="Lucida Sans Unicode" pitchFamily="34" charset="0"/>
              </a:rPr>
              <a:t>Eure Beobachtungen </a:t>
            </a:r>
            <a:r>
              <a:rPr lang="de-DE" sz="2400" dirty="0">
                <a:effectLst>
                  <a:outerShdw blurRad="38100" dist="38100" dir="2700000" algn="tl">
                    <a:srgbClr val="000000">
                      <a:alpha val="43137"/>
                    </a:srgbClr>
                  </a:outerShdw>
                </a:effectLst>
                <a:cs typeface="Lucida Sans Unicode" pitchFamily="34" charset="0"/>
              </a:rPr>
              <a:t>machen den Unterschied: Nimmt der Spatz weiter ab? Bleiben immer mehr Zugvögel hier? Kommen Seidenschwänze aus Sibirien</a:t>
            </a:r>
            <a:r>
              <a:rPr lang="de-DE" sz="2400" dirty="0" smtClean="0">
                <a:effectLst>
                  <a:outerShdw blurRad="38100" dist="38100" dir="2700000" algn="tl">
                    <a:srgbClr val="000000">
                      <a:alpha val="43137"/>
                    </a:srgbClr>
                  </a:outerShdw>
                </a:effectLst>
                <a:cs typeface="Lucida Sans Unicode" pitchFamily="34" charset="0"/>
              </a:rPr>
              <a:t>?</a:t>
            </a:r>
          </a:p>
          <a:p>
            <a:pPr>
              <a:defRPr/>
            </a:pPr>
            <a:endParaRPr lang="de-DE" dirty="0">
              <a:effectLst>
                <a:outerShdw blurRad="38100" dist="38100" dir="2700000" algn="tl">
                  <a:srgbClr val="000000">
                    <a:alpha val="43137"/>
                  </a:srgbClr>
                </a:outerShdw>
              </a:effectLst>
              <a:cs typeface="Lucida Sans Unicode" pitchFamily="34" charset="0"/>
            </a:endParaRPr>
          </a:p>
          <a:p>
            <a:pPr algn="ctr">
              <a:defRPr/>
            </a:pPr>
            <a:r>
              <a:rPr lang="de-DE" sz="3200" dirty="0">
                <a:solidFill>
                  <a:srgbClr val="FFC000"/>
                </a:solidFill>
                <a:effectLst>
                  <a:outerShdw blurRad="38100" dist="38100" dir="2700000" algn="tl">
                    <a:srgbClr val="000000">
                      <a:alpha val="43137"/>
                    </a:srgbClr>
                  </a:outerShdw>
                </a:effectLst>
                <a:cs typeface="Lucida Sans Unicode" pitchFamily="34" charset="0"/>
              </a:rPr>
              <a:t>Mitmachen und Gewinnen!</a:t>
            </a:r>
          </a:p>
        </p:txBody>
      </p:sp>
      <p:sp>
        <p:nvSpPr>
          <p:cNvPr id="3" name="Textfeld 2"/>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Stunde der Wintervögel</a:t>
            </a:r>
            <a:endParaRPr lang="de-DE" sz="4000" b="1" cap="all" dirty="0">
              <a:solidFill>
                <a:srgbClr val="005FAF"/>
              </a:solidFill>
              <a:effectLst>
                <a:glow rad="127000">
                  <a:srgbClr val="EAEAEA">
                    <a:alpha val="60000"/>
                  </a:srgbClr>
                </a:glow>
              </a:effectLst>
            </a:endParaRPr>
          </a:p>
        </p:txBody>
      </p:sp>
      <p:pic>
        <p:nvPicPr>
          <p:cNvPr id="4" name="Picture 2" descr="P:\0_Birgits_Grafik_BackupArchiv\STUNDER DER GERTENVÖGEL_WINTERVÖGEL\LOGO_SDW_4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5430" y="1340768"/>
            <a:ext cx="346233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53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35696" y="1772816"/>
            <a:ext cx="4968552" cy="830997"/>
          </a:xfrm>
          <a:prstGeom prst="rect">
            <a:avLst/>
          </a:prstGeom>
          <a:noFill/>
        </p:spPr>
        <p:txBody>
          <a:bodyPr wrap="square" rtlCol="0">
            <a:spAutoFit/>
          </a:bodyPr>
          <a:lstStyle/>
          <a:p>
            <a:r>
              <a:rPr lang="de-DE" sz="2400" dirty="0" smtClean="0"/>
              <a:t>Vielen Dank für Ihre Aufmerksamkeit!</a:t>
            </a:r>
          </a:p>
          <a:p>
            <a:endParaRPr lang="de-DE" sz="2400" dirty="0"/>
          </a:p>
        </p:txBody>
      </p:sp>
    </p:spTree>
    <p:extLst>
      <p:ext uri="{BB962C8B-B14F-4D97-AF65-F5344CB8AC3E}">
        <p14:creationId xmlns:p14="http://schemas.microsoft.com/office/powerpoint/2010/main" val="27488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3074" name="Picture 2" descr="\\SERVER-MUENCHEN\Public\Bezirksgeschäftsstelle Oberbayern\Umweltbildung\Projekte\Glücksspirale Fridolin Fink\Fotos LBV-Archiv für Quizz\Spechtweg_28-Jan-10_Bergfink_0800 - Dr. Christoph Moning - LBV.jpg"/>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467542" y="1412776"/>
            <a:ext cx="7020781" cy="468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971600" y="1421836"/>
              <a:ext cx="720080" cy="707886"/>
            </a:xfrm>
            <a:prstGeom prst="rect">
              <a:avLst/>
            </a:prstGeom>
            <a:noFill/>
          </p:spPr>
          <p:txBody>
            <a:bodyPr wrap="square" rtlCol="0">
              <a:spAutoFit/>
            </a:bodyPr>
            <a:lstStyle/>
            <a:p>
              <a:r>
                <a:rPr lang="de-DE" sz="4000" b="1" dirty="0">
                  <a:solidFill>
                    <a:schemeClr val="bg1"/>
                  </a:solidFill>
                </a:rPr>
                <a:t>2</a:t>
              </a:r>
              <a:r>
                <a:rPr lang="de-DE" sz="4000" b="1" dirty="0" smtClean="0">
                  <a:solidFill>
                    <a:schemeClr val="bg1"/>
                  </a:solidFill>
                </a:rPr>
                <a:t>.</a:t>
              </a:r>
              <a:endParaRPr lang="de-DE" sz="4000" b="1" dirty="0">
                <a:solidFill>
                  <a:schemeClr val="bg1"/>
                </a:solidFill>
              </a:endParaRPr>
            </a:p>
          </p:txBody>
        </p:sp>
      </p:grpSp>
    </p:spTree>
    <p:extLst>
      <p:ext uri="{BB962C8B-B14F-4D97-AF65-F5344CB8AC3E}">
        <p14:creationId xmlns:p14="http://schemas.microsoft.com/office/powerpoint/2010/main" val="2089933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1" name="Grafik 10" descr="260-300-116 Kohlmeise (Parus major) - Otto Hahn - kostenpflichtig Kopie.jpg"/>
          <p:cNvPicPr>
            <a:picLocks noChangeAspect="1"/>
          </p:cNvPicPr>
          <p:nvPr/>
        </p:nvPicPr>
        <p:blipFill>
          <a:blip r:embed="rId5" cstate="print">
            <a:lum bright="10000"/>
          </a:blip>
          <a:stretch>
            <a:fillRect/>
          </a:stretch>
        </p:blipFill>
        <p:spPr>
          <a:xfrm>
            <a:off x="395536" y="1482732"/>
            <a:ext cx="6884834" cy="4548253"/>
          </a:xfrm>
          <a:prstGeom prst="rect">
            <a:avLst/>
          </a:prstGeom>
          <a:ln>
            <a:noFill/>
          </a:ln>
          <a:effectLst>
            <a:softEdge rad="112500"/>
          </a:effectLst>
        </p:spPr>
      </p:pic>
      <p:grpSp>
        <p:nvGrpSpPr>
          <p:cNvPr id="12" name="Gruppieren 11"/>
          <p:cNvGrpSpPr/>
          <p:nvPr/>
        </p:nvGrpSpPr>
        <p:grpSpPr>
          <a:xfrm>
            <a:off x="251520" y="905923"/>
            <a:ext cx="1944216" cy="1800200"/>
            <a:chOff x="251520" y="905923"/>
            <a:chExt cx="1944216" cy="1800200"/>
          </a:xfrm>
        </p:grpSpPr>
        <p:sp>
          <p:nvSpPr>
            <p:cNvPr id="13" name="Explosion 1 12"/>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3.</a:t>
              </a:r>
              <a:endParaRPr lang="de-DE" sz="4000" b="1" dirty="0">
                <a:solidFill>
                  <a:schemeClr val="bg1"/>
                </a:solidFill>
              </a:endParaRPr>
            </a:p>
          </p:txBody>
        </p:sp>
      </p:grpSp>
    </p:spTree>
    <p:extLst>
      <p:ext uri="{BB962C8B-B14F-4D97-AF65-F5344CB8AC3E}">
        <p14:creationId xmlns:p14="http://schemas.microsoft.com/office/powerpoint/2010/main" val="235411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10" name="Grafik 9" descr="D_07_0373 Blaumeise Parus caeruleus - Willi Kroll - LBV frei Kopie.jpg"/>
          <p:cNvPicPr>
            <a:picLocks noChangeAspect="1"/>
          </p:cNvPicPr>
          <p:nvPr/>
        </p:nvPicPr>
        <p:blipFill>
          <a:blip r:embed="rId5" cstate="print"/>
          <a:stretch>
            <a:fillRect/>
          </a:stretch>
        </p:blipFill>
        <p:spPr>
          <a:xfrm>
            <a:off x="1524013" y="1593788"/>
            <a:ext cx="5477825" cy="4453245"/>
          </a:xfrm>
          <a:prstGeom prst="rect">
            <a:avLst/>
          </a:prstGeom>
          <a:ln>
            <a:noFill/>
          </a:ln>
          <a:effectLst>
            <a:softEdge rad="112500"/>
          </a:effectLst>
        </p:spPr>
      </p:pic>
      <p:grpSp>
        <p:nvGrpSpPr>
          <p:cNvPr id="12" name="Gruppieren 11"/>
          <p:cNvGrpSpPr/>
          <p:nvPr/>
        </p:nvGrpSpPr>
        <p:grpSpPr>
          <a:xfrm>
            <a:off x="467544" y="894744"/>
            <a:ext cx="1944216" cy="1800200"/>
            <a:chOff x="251520" y="905923"/>
            <a:chExt cx="1944216" cy="1800200"/>
          </a:xfrm>
        </p:grpSpPr>
        <p:sp>
          <p:nvSpPr>
            <p:cNvPr id="13" name="Explosion 1 12"/>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4.</a:t>
              </a:r>
              <a:endParaRPr lang="de-DE" sz="4000" b="1" dirty="0">
                <a:solidFill>
                  <a:schemeClr val="bg1"/>
                </a:solidFill>
              </a:endParaRPr>
            </a:p>
          </p:txBody>
        </p:sp>
      </p:grpSp>
    </p:spTree>
    <p:extLst>
      <p:ext uri="{BB962C8B-B14F-4D97-AF65-F5344CB8AC3E}">
        <p14:creationId xmlns:p14="http://schemas.microsoft.com/office/powerpoint/2010/main" val="120558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35496" y="5288277"/>
            <a:ext cx="9105420" cy="1569723"/>
            <a:chOff x="35496" y="5288277"/>
            <a:chExt cx="9105420" cy="1569723"/>
          </a:xfrm>
        </p:grpSpPr>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3603" y="5288277"/>
              <a:ext cx="4337313" cy="1569723"/>
            </a:xfrm>
            <a:prstGeom prst="rect">
              <a:avLst/>
            </a:prstGeom>
          </p:spPr>
        </p:pic>
        <p:pic>
          <p:nvPicPr>
            <p:cNvPr id="8" name="Grafik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4817" y="6055743"/>
              <a:ext cx="1231680" cy="706561"/>
            </a:xfrm>
            <a:prstGeom prst="rect">
              <a:avLst/>
            </a:prstGeom>
          </p:spPr>
        </p:pic>
        <p:sp>
          <p:nvSpPr>
            <p:cNvPr id="9" name="Rechteck 8"/>
            <p:cNvSpPr/>
            <p:nvPr userDrawn="1"/>
          </p:nvSpPr>
          <p:spPr>
            <a:xfrm>
              <a:off x="35496" y="6525344"/>
              <a:ext cx="5886400" cy="307777"/>
            </a:xfrm>
            <a:prstGeom prst="rect">
              <a:avLst/>
            </a:prstGeom>
          </p:spPr>
          <p:txBody>
            <a:bodyPr wrap="square">
              <a:spAutoFit/>
            </a:bodyPr>
            <a:lstStyle/>
            <a:p>
              <a:r>
                <a:rPr lang="de-DE" sz="1400" b="1" i="0" u="none" strike="noStrike" kern="1200" baseline="0" dirty="0" smtClean="0">
                  <a:solidFill>
                    <a:srgbClr val="005FAF"/>
                  </a:solidFill>
                  <a:latin typeface="+mn-lt"/>
                  <a:ea typeface="+mn-ea"/>
                  <a:cs typeface="+mn-cs"/>
                </a:rPr>
                <a:t>Landesbund für Vogelschutz in Bayern e.V. • www.lbv.de</a:t>
              </a:r>
              <a:endParaRPr lang="de-DE" sz="1400" b="1" dirty="0">
                <a:solidFill>
                  <a:srgbClr val="005FAF"/>
                </a:solidFill>
                <a:latin typeface="+mn-lt"/>
              </a:endParaRPr>
            </a:p>
          </p:txBody>
        </p:sp>
      </p:grpSp>
      <p:sp>
        <p:nvSpPr>
          <p:cNvPr id="5" name="Textfeld 4"/>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5" y="1484784"/>
            <a:ext cx="625475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uppieren 10"/>
          <p:cNvGrpSpPr/>
          <p:nvPr/>
        </p:nvGrpSpPr>
        <p:grpSpPr>
          <a:xfrm>
            <a:off x="472517" y="980728"/>
            <a:ext cx="1944216" cy="1800200"/>
            <a:chOff x="251520" y="905923"/>
            <a:chExt cx="1944216" cy="1800200"/>
          </a:xfrm>
        </p:grpSpPr>
        <p:sp>
          <p:nvSpPr>
            <p:cNvPr id="12" name="Explosion 1 11"/>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5.</a:t>
              </a:r>
              <a:endParaRPr lang="de-DE" sz="4000" b="1" dirty="0">
                <a:solidFill>
                  <a:schemeClr val="bg1"/>
                </a:solidFill>
              </a:endParaRPr>
            </a:p>
          </p:txBody>
        </p:sp>
      </p:grpSp>
    </p:spTree>
    <p:extLst>
      <p:ext uri="{BB962C8B-B14F-4D97-AF65-F5344CB8AC3E}">
        <p14:creationId xmlns:p14="http://schemas.microsoft.com/office/powerpoint/2010/main" val="43443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7504" y="188640"/>
            <a:ext cx="8568952" cy="707886"/>
          </a:xfrm>
          <a:prstGeom prst="rect">
            <a:avLst/>
          </a:prstGeom>
          <a:noFill/>
        </p:spPr>
        <p:txBody>
          <a:bodyPr wrap="square" rtlCol="0">
            <a:spAutoFit/>
          </a:bodyPr>
          <a:lstStyle/>
          <a:p>
            <a:r>
              <a:rPr lang="de-DE" sz="4000" b="1" cap="all" dirty="0" smtClean="0">
                <a:solidFill>
                  <a:srgbClr val="005FAF"/>
                </a:solidFill>
                <a:effectLst>
                  <a:glow rad="127000">
                    <a:srgbClr val="EAEAEA">
                      <a:alpha val="60000"/>
                    </a:srgbClr>
                  </a:glow>
                </a:effectLst>
              </a:rPr>
              <a:t>Vögel im Winter</a:t>
            </a:r>
            <a:endParaRPr lang="de-DE" sz="4000" b="1" cap="all" dirty="0">
              <a:solidFill>
                <a:srgbClr val="005FAF"/>
              </a:solidFill>
              <a:effectLst>
                <a:glow rad="127000">
                  <a:srgbClr val="EAEAEA">
                    <a:alpha val="60000"/>
                  </a:srgbClr>
                </a:glow>
              </a:effectLst>
            </a:endParaRPr>
          </a:p>
        </p:txBody>
      </p:sp>
      <p:pic>
        <p:nvPicPr>
          <p:cNvPr id="5122" name="Picture 2" descr="\\SERVER-MUENCHEN\Public\Bezirksgeschäftsstelle Oberbayern\Umweltbildung\Projekte\Glücksspirale Fridolin Fink\Fotos LBV-Archiv für Quizz\Spechtweg_28-Jan-10_Erlenzeisig_0597 - Dr. Christoph Moning - L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35431"/>
            <a:ext cx="6959983" cy="46457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1520" y="905923"/>
            <a:ext cx="1944216" cy="1800200"/>
            <a:chOff x="251520" y="905923"/>
            <a:chExt cx="1944216" cy="1800200"/>
          </a:xfrm>
        </p:grpSpPr>
        <p:sp>
          <p:nvSpPr>
            <p:cNvPr id="6" name="Explosion 1 5"/>
            <p:cNvSpPr/>
            <p:nvPr/>
          </p:nvSpPr>
          <p:spPr>
            <a:xfrm>
              <a:off x="251520" y="905923"/>
              <a:ext cx="1944216" cy="1800200"/>
            </a:xfrm>
            <a:prstGeom prst="irregularSeal1">
              <a:avLst/>
            </a:prstGeom>
            <a:solidFill>
              <a:srgbClr val="005F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971600" y="1421836"/>
              <a:ext cx="720080" cy="707886"/>
            </a:xfrm>
            <a:prstGeom prst="rect">
              <a:avLst/>
            </a:prstGeom>
            <a:noFill/>
          </p:spPr>
          <p:txBody>
            <a:bodyPr wrap="square" rtlCol="0">
              <a:spAutoFit/>
            </a:bodyPr>
            <a:lstStyle/>
            <a:p>
              <a:r>
                <a:rPr lang="de-DE" sz="4000" b="1" dirty="0" smtClean="0">
                  <a:solidFill>
                    <a:schemeClr val="bg1"/>
                  </a:solidFill>
                </a:rPr>
                <a:t>6.</a:t>
              </a:r>
              <a:endParaRPr lang="de-DE" sz="4000" b="1" dirty="0">
                <a:solidFill>
                  <a:schemeClr val="bg1"/>
                </a:solidFill>
              </a:endParaRPr>
            </a:p>
          </p:txBody>
        </p:sp>
      </p:grpSp>
    </p:spTree>
    <p:extLst>
      <p:ext uri="{BB962C8B-B14F-4D97-AF65-F5344CB8AC3E}">
        <p14:creationId xmlns:p14="http://schemas.microsoft.com/office/powerpoint/2010/main" val="324029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4965</Words>
  <Application>Microsoft Office PowerPoint</Application>
  <PresentationFormat>Bildschirmpräsentation (4:3)</PresentationFormat>
  <Paragraphs>334</Paragraphs>
  <Slides>43</Slides>
  <Notes>41</Notes>
  <HiddenSlides>0</HiddenSlides>
  <MMClips>0</MMClips>
  <ScaleCrop>false</ScaleCrop>
  <HeadingPairs>
    <vt:vector size="4" baseType="variant">
      <vt:variant>
        <vt:lpstr>Design</vt:lpstr>
      </vt:variant>
      <vt:variant>
        <vt:i4>1</vt:i4>
      </vt:variant>
      <vt:variant>
        <vt:lpstr>Folientitel</vt:lpstr>
      </vt:variant>
      <vt:variant>
        <vt:i4>43</vt:i4>
      </vt:variant>
    </vt:vector>
  </HeadingPairs>
  <TitlesOfParts>
    <vt:vector size="44" baseType="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Ulrich Lanz</dc:creator>
  <cp:lastModifiedBy>Iris Kirschke</cp:lastModifiedBy>
  <cp:revision>422</cp:revision>
  <dcterms:created xsi:type="dcterms:W3CDTF">2014-11-28T13:57:13Z</dcterms:created>
  <dcterms:modified xsi:type="dcterms:W3CDTF">2016-10-18T06:57:12Z</dcterms:modified>
</cp:coreProperties>
</file>